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864B0F-0645-42B7-8A93-954909FD8C0E}">
  <a:tblStyle styleId="{B6864B0F-0645-42B7-8A93-954909FD8C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78"/>
    <p:restoredTop sz="54220"/>
  </p:normalViewPr>
  <p:slideViewPr>
    <p:cSldViewPr snapToGrid="0" snapToObjects="1">
      <p:cViewPr varScale="1">
        <p:scale>
          <a:sx n="74" d="100"/>
          <a:sy n="74" d="100"/>
        </p:scale>
        <p:origin x="7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827486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9ed6b3762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9ed6b376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Hello everyone</a:t>
            </a:r>
            <a:r>
              <a:rPr lang="en-US" dirty="0" smtClean="0"/>
              <a:t>.</a:t>
            </a:r>
            <a:r>
              <a:rPr lang="en-US" baseline="0" dirty="0" smtClean="0"/>
              <a:t> </a:t>
            </a:r>
            <a:r>
              <a:rPr lang="en" dirty="0" smtClean="0"/>
              <a:t>Our project is designing Neuro</a:t>
            </a:r>
            <a:r>
              <a:rPr lang="en-US" dirty="0" smtClean="0"/>
              <a:t>R</a:t>
            </a:r>
            <a:r>
              <a:rPr lang="en" dirty="0" smtClean="0"/>
              <a:t>at, a Non-invasive and Wireless Electroencephalography for Juvenile Sprague Dawley Rats.</a:t>
            </a:r>
            <a:endParaRPr dirty="0"/>
          </a:p>
        </p:txBody>
      </p:sp>
    </p:spTree>
    <p:extLst>
      <p:ext uri="{BB962C8B-B14F-4D97-AF65-F5344CB8AC3E}">
        <p14:creationId xmlns:p14="http://schemas.microsoft.com/office/powerpoint/2010/main" val="773080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a19a41aa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a19a41a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t>Catherine:</a:t>
            </a:r>
          </a:p>
          <a:p>
            <a:pPr marL="0" lvl="0" indent="0" algn="l" rtl="0">
              <a:spcBef>
                <a:spcPts val="0"/>
              </a:spcBef>
              <a:spcAft>
                <a:spcPts val="0"/>
              </a:spcAft>
              <a:buClr>
                <a:schemeClr val="dk1"/>
              </a:buClr>
              <a:buSzPts val="1100"/>
              <a:buFont typeface="Arial"/>
              <a:buNone/>
            </a:pPr>
            <a:r>
              <a:rPr lang="en-US" dirty="0" smtClean="0"/>
              <a:t>Shown here are the overall dimensions for the head mount. We chose to print the device in thermoplastic polyurethane, or TPU. This material is widely available for 3D printing, and is also biocompatible. TPU is extremely durable and flexible, so our device can bend to fit and withstand wear.</a:t>
            </a:r>
            <a:endParaRPr dirty="0"/>
          </a:p>
        </p:txBody>
      </p:sp>
    </p:spTree>
    <p:extLst>
      <p:ext uri="{BB962C8B-B14F-4D97-AF65-F5344CB8AC3E}">
        <p14:creationId xmlns:p14="http://schemas.microsoft.com/office/powerpoint/2010/main" val="1763251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a19a41aae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a19a41aa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t>Catherine:</a:t>
            </a:r>
          </a:p>
          <a:p>
            <a:pPr marL="0" lvl="0" indent="0" algn="l" rtl="0">
              <a:spcBef>
                <a:spcPts val="0"/>
              </a:spcBef>
              <a:spcAft>
                <a:spcPts val="0"/>
              </a:spcAft>
              <a:buClr>
                <a:schemeClr val="dk1"/>
              </a:buClr>
              <a:buSzPts val="1100"/>
              <a:buFont typeface="Arial"/>
              <a:buNone/>
            </a:pPr>
            <a:r>
              <a:rPr lang="en-US" dirty="0" smtClean="0"/>
              <a:t>Here’s a demonstration for how the device will function. The mount is adhered to the rat’s scalp. The electrodes can then be added as necessary for each experiment. A bar and rail system is used to attach each electrode to the frame. </a:t>
            </a:r>
            <a:endParaRPr dirty="0"/>
          </a:p>
        </p:txBody>
      </p:sp>
    </p:spTree>
    <p:extLst>
      <p:ext uri="{BB962C8B-B14F-4D97-AF65-F5344CB8AC3E}">
        <p14:creationId xmlns:p14="http://schemas.microsoft.com/office/powerpoint/2010/main" val="1848897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7b9c97c0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7b9c97c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Catherine:</a:t>
            </a:r>
          </a:p>
          <a:p>
            <a:pPr marL="0" lvl="0" indent="0" algn="l" rtl="0">
              <a:spcBef>
                <a:spcPts val="0"/>
              </a:spcBef>
              <a:spcAft>
                <a:spcPts val="0"/>
              </a:spcAft>
              <a:buNone/>
            </a:pPr>
            <a:r>
              <a:rPr lang="en-US" dirty="0" smtClean="0"/>
              <a:t>Here’s a demonstration of how the electrodes can move within the mount. An individual electrode is shown for clarity. The bar and rail system used to attach the electrodes to the frame allows the electrodes to move to any position on the rat’s scalp. Once the electrode is in the desired position, the screws are tightened, and the electrode is secured.</a:t>
            </a:r>
            <a:endParaRPr dirty="0"/>
          </a:p>
        </p:txBody>
      </p:sp>
    </p:spTree>
    <p:extLst>
      <p:ext uri="{BB962C8B-B14F-4D97-AF65-F5344CB8AC3E}">
        <p14:creationId xmlns:p14="http://schemas.microsoft.com/office/powerpoint/2010/main" val="326666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2397d7995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2397d799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Catherine:</a:t>
            </a:r>
          </a:p>
          <a:p>
            <a:pPr marL="0" lvl="0" indent="0" algn="l" rtl="0">
              <a:spcBef>
                <a:spcPts val="0"/>
              </a:spcBef>
              <a:spcAft>
                <a:spcPts val="0"/>
              </a:spcAft>
              <a:buNone/>
            </a:pPr>
            <a:r>
              <a:rPr lang="en-US" dirty="0" smtClean="0"/>
              <a:t>We explored a variety of mounting techniques to secure the electrodes in place. To quantify how effective they were, we used two criteria; time until displacement and electrode drift value. Electrode drift value is the average distance the electrodes drifted within the mounting area for the duration of the experiment.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We first considered cyanoacrylate, or </a:t>
            </a:r>
            <a:r>
              <a:rPr lang="en-US" dirty="0" err="1" smtClean="0"/>
              <a:t>Krazy</a:t>
            </a:r>
            <a:r>
              <a:rPr lang="en-US" dirty="0" smtClean="0"/>
              <a:t> glue. While this gave good immediate adhesion, the device is not secure enough to stay mount on active rats. We also considered dental cement. While this gave strong adhesion, the device shifted while the cement cured, making the mounting process frustrating, time consuming, and unreliable. Thus, we combined the two techniques. First, </a:t>
            </a:r>
            <a:r>
              <a:rPr lang="en-US" dirty="0" err="1" smtClean="0"/>
              <a:t>Krazy</a:t>
            </a:r>
            <a:r>
              <a:rPr lang="en-US" dirty="0" smtClean="0"/>
              <a:t> glue is applied to secure the mount in seconds, then dental cement is applied for added strength. </a:t>
            </a:r>
          </a:p>
          <a:p>
            <a:pPr marL="0" lvl="0" indent="0" algn="l" rtl="0">
              <a:spcBef>
                <a:spcPts val="0"/>
              </a:spcBef>
              <a:spcAft>
                <a:spcPts val="0"/>
              </a:spcAft>
              <a:buNone/>
            </a:pPr>
            <a:r>
              <a:rPr lang="en-US" dirty="0" smtClean="0"/>
              <a:t>This whole process takes around 20 minutes per rat. With this technique, the mounts were secured to the rats for at least 4 days, with the last device failure at day 8. When compared to the skull screws, our device does have greater electrode drift. However, our device has a comparable time until displacement, and is still within an acceptable range for electrode drift. This, along with the ease of installing the device and all additional benefits noninvasive devices have makes our device superior.</a:t>
            </a:r>
            <a:endParaRPr dirty="0"/>
          </a:p>
        </p:txBody>
      </p:sp>
    </p:spTree>
    <p:extLst>
      <p:ext uri="{BB962C8B-B14F-4D97-AF65-F5344CB8AC3E}">
        <p14:creationId xmlns:p14="http://schemas.microsoft.com/office/powerpoint/2010/main" val="1317781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a1c6b76f2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a1c6b76f2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Nithin</a:t>
            </a:r>
            <a:r>
              <a:rPr lang="en-US" dirty="0" smtClean="0"/>
              <a:t>:</a:t>
            </a:r>
          </a:p>
          <a:p>
            <a:pPr marL="0" lvl="0" indent="0" algn="l" rtl="0">
              <a:spcBef>
                <a:spcPts val="0"/>
              </a:spcBef>
              <a:spcAft>
                <a:spcPts val="0"/>
              </a:spcAft>
              <a:buNone/>
            </a:pPr>
            <a:r>
              <a:rPr lang="en-US" dirty="0" smtClean="0"/>
              <a:t>The second phase of our project will be building a printed circuit board that will supplement our head mount and electrodes in acquiring EEG signals from the rat. </a:t>
            </a:r>
            <a:endParaRPr dirty="0"/>
          </a:p>
        </p:txBody>
      </p:sp>
    </p:spTree>
    <p:extLst>
      <p:ext uri="{BB962C8B-B14F-4D97-AF65-F5344CB8AC3E}">
        <p14:creationId xmlns:p14="http://schemas.microsoft.com/office/powerpoint/2010/main" val="953978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a1d2172ec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a1d2172ec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Nithin</a:t>
            </a:r>
            <a:r>
              <a:rPr lang="en-US" dirty="0" smtClean="0"/>
              <a:t>:</a:t>
            </a:r>
          </a:p>
          <a:p>
            <a:pPr marL="0" lvl="0" indent="0" algn="l" rtl="0">
              <a:spcBef>
                <a:spcPts val="0"/>
              </a:spcBef>
              <a:spcAft>
                <a:spcPts val="0"/>
              </a:spcAft>
              <a:buNone/>
            </a:pPr>
            <a:r>
              <a:rPr lang="en-US" dirty="0" smtClean="0"/>
              <a:t>When designing our circuit, we wanted to accomplish three main goals. First we wanted our circuit board to be compact to account for the small size of our </a:t>
            </a:r>
            <a:r>
              <a:rPr lang="en-US" dirty="0" err="1" smtClean="0"/>
              <a:t>rats.Secondly</a:t>
            </a:r>
            <a:r>
              <a:rPr lang="en-US" dirty="0" smtClean="0"/>
              <a:t>, we needed wireless transmission to allow our rats to move freely. Lastly our circuit needed to provide a system that is user friendly for both our rat and human users.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6077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22dd97858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22dd9785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Nithin</a:t>
            </a:r>
            <a:r>
              <a:rPr lang="en-US" dirty="0" smtClean="0"/>
              <a:t>:</a:t>
            </a:r>
          </a:p>
          <a:p>
            <a:pPr marL="0" lvl="0" indent="0" algn="l" rtl="0">
              <a:spcBef>
                <a:spcPts val="0"/>
              </a:spcBef>
              <a:spcAft>
                <a:spcPts val="0"/>
              </a:spcAft>
              <a:buNone/>
            </a:pPr>
            <a:r>
              <a:rPr lang="en-US" dirty="0" smtClean="0"/>
              <a:t>There are three major components to the circuit we will build. We need an Analog Front End, a Microprocessor, and a wireless transmitter.</a:t>
            </a:r>
            <a:endParaRPr dirty="0"/>
          </a:p>
        </p:txBody>
      </p:sp>
    </p:spTree>
    <p:extLst>
      <p:ext uri="{BB962C8B-B14F-4D97-AF65-F5344CB8AC3E}">
        <p14:creationId xmlns:p14="http://schemas.microsoft.com/office/powerpoint/2010/main" val="235982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a1c6b76f2_3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a1c6b76f2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Nithin</a:t>
            </a:r>
            <a:r>
              <a:rPr lang="en-US" dirty="0" smtClean="0"/>
              <a:t>:</a:t>
            </a:r>
          </a:p>
          <a:p>
            <a:pPr marL="0" lvl="0" indent="0" algn="l" rtl="0">
              <a:spcBef>
                <a:spcPts val="0"/>
              </a:spcBef>
              <a:spcAft>
                <a:spcPts val="0"/>
              </a:spcAft>
              <a:buNone/>
            </a:pPr>
            <a:r>
              <a:rPr lang="en-US" dirty="0" smtClean="0"/>
              <a:t>Our first component is the Analog Front End. For this, we used TI’s ADS1299 Analog Front-End Chip. It has 8 channel acquisition capability along with high speed ADCs and low noise amplifiers, so it is popularly used in EEG signal acquisition. </a:t>
            </a:r>
            <a:endParaRPr dirty="0"/>
          </a:p>
        </p:txBody>
      </p:sp>
    </p:spTree>
    <p:extLst>
      <p:ext uri="{BB962C8B-B14F-4D97-AF65-F5344CB8AC3E}">
        <p14:creationId xmlns:p14="http://schemas.microsoft.com/office/powerpoint/2010/main" val="1908628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a1c6b76f2_3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a1c6b76f2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Nithin</a:t>
            </a:r>
            <a:r>
              <a:rPr lang="en-US" dirty="0" smtClean="0"/>
              <a:t>:</a:t>
            </a:r>
          </a:p>
          <a:p>
            <a:pPr marL="0" lvl="0" indent="0" algn="l" rtl="0">
              <a:spcBef>
                <a:spcPts val="0"/>
              </a:spcBef>
              <a:spcAft>
                <a:spcPts val="0"/>
              </a:spcAft>
              <a:buNone/>
            </a:pPr>
            <a:r>
              <a:rPr lang="en-US" dirty="0" smtClean="0"/>
              <a:t>Secondly, we need a microprocessor that is fast enough to control our AFE as well as our wireless transmitter. We chose to go with the Atmel SAM3X8E microprocessor, since it has 84 MHz clock speed and is the same microprocessor used in the Arduino Due which we used for prototyping. </a:t>
            </a:r>
            <a:endParaRPr dirty="0"/>
          </a:p>
        </p:txBody>
      </p:sp>
    </p:spTree>
    <p:extLst>
      <p:ext uri="{BB962C8B-B14F-4D97-AF65-F5344CB8AC3E}">
        <p14:creationId xmlns:p14="http://schemas.microsoft.com/office/powerpoint/2010/main" val="1351846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a1c6b76f2_3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a1c6b76f2_3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Nithin</a:t>
            </a:r>
            <a:r>
              <a:rPr lang="en-US" dirty="0" smtClean="0"/>
              <a:t>:</a:t>
            </a:r>
          </a:p>
          <a:p>
            <a:pPr marL="0" lvl="0" indent="0" algn="l" rtl="0">
              <a:spcBef>
                <a:spcPts val="0"/>
              </a:spcBef>
              <a:spcAft>
                <a:spcPts val="0"/>
              </a:spcAft>
              <a:buNone/>
            </a:pPr>
            <a:r>
              <a:rPr lang="en-US" dirty="0" smtClean="0"/>
              <a:t>Our third component is the wireless transmitter. We used the ESP8266 to add wireless capabilities to send signals to the computer without data loss. </a:t>
            </a:r>
            <a:endParaRPr dirty="0"/>
          </a:p>
        </p:txBody>
      </p:sp>
    </p:spTree>
    <p:extLst>
      <p:ext uri="{BB962C8B-B14F-4D97-AF65-F5344CB8AC3E}">
        <p14:creationId xmlns:p14="http://schemas.microsoft.com/office/powerpoint/2010/main" val="10791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9f1a74f7a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9f1a74f7a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Francis:</a:t>
            </a:r>
          </a:p>
          <a:p>
            <a:pPr marL="0" lvl="0" indent="0" algn="l" rtl="0">
              <a:spcBef>
                <a:spcPts val="0"/>
              </a:spcBef>
              <a:spcAft>
                <a:spcPts val="0"/>
              </a:spcAft>
              <a:buNone/>
            </a:pPr>
            <a:r>
              <a:rPr lang="en-US" dirty="0" smtClean="0"/>
              <a:t>In the United States, 1.7 million traumatic brain injuries occur every year. A traumatic brain injury, or TBI, is when a head injury causes damage to the brain. Children younger than 15 years old are especially at risk for TBI. Each year, a million children are taken to the ER due to TBI and contribute over one billion dollars per year in hospital care costs. In addition, child brains encounter several developmental milestones, and this growth could be negatively impacted by TBI. For these reasons, researchers are particularly interested in pediatric TBI.</a:t>
            </a:r>
            <a:endParaRPr dirty="0"/>
          </a:p>
        </p:txBody>
      </p:sp>
    </p:spTree>
    <p:extLst>
      <p:ext uri="{BB962C8B-B14F-4D97-AF65-F5344CB8AC3E}">
        <p14:creationId xmlns:p14="http://schemas.microsoft.com/office/powerpoint/2010/main" val="479554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22dd97858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22dd9785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Daniel:</a:t>
            </a:r>
          </a:p>
          <a:p>
            <a:pPr marL="0" lvl="0" indent="0" algn="l" rtl="0">
              <a:spcBef>
                <a:spcPts val="0"/>
              </a:spcBef>
              <a:spcAft>
                <a:spcPts val="0"/>
              </a:spcAft>
              <a:buNone/>
            </a:pPr>
            <a:r>
              <a:rPr lang="en-US" dirty="0" smtClean="0"/>
              <a:t>After this, the signal is displayed on a graphical user interface, or GUI for short.</a:t>
            </a:r>
            <a:endParaRPr dirty="0"/>
          </a:p>
        </p:txBody>
      </p:sp>
    </p:spTree>
    <p:extLst>
      <p:ext uri="{BB962C8B-B14F-4D97-AF65-F5344CB8AC3E}">
        <p14:creationId xmlns:p14="http://schemas.microsoft.com/office/powerpoint/2010/main" val="1223677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22dd97858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22dd9785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Daniel:</a:t>
            </a:r>
          </a:p>
          <a:p>
            <a:pPr marL="0" lvl="0" indent="0" algn="l" rtl="0">
              <a:spcBef>
                <a:spcPts val="0"/>
              </a:spcBef>
              <a:spcAft>
                <a:spcPts val="0"/>
              </a:spcAft>
              <a:buNone/>
            </a:pPr>
            <a:r>
              <a:rPr lang="en-US" dirty="0" smtClean="0"/>
              <a:t>The GUI processes the data from our data acquisition system and presents the EEG waveforms on screen. It presents the frequency spectrum as well as the signal breakdown of our EEG waves. This GUI is designed to be user friendly so that anyone regardless of their technical background can acquire meaningful EEG signals with a push of a few buttons. </a:t>
            </a:r>
            <a:endParaRPr dirty="0"/>
          </a:p>
        </p:txBody>
      </p:sp>
    </p:spTree>
    <p:extLst>
      <p:ext uri="{BB962C8B-B14F-4D97-AF65-F5344CB8AC3E}">
        <p14:creationId xmlns:p14="http://schemas.microsoft.com/office/powerpoint/2010/main" val="2037044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23b7f2f9f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23b7f2f9f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Daniel:</a:t>
            </a:r>
          </a:p>
          <a:p>
            <a:pPr marL="0" lvl="0" indent="0" algn="l" rtl="0">
              <a:spcBef>
                <a:spcPts val="0"/>
              </a:spcBef>
              <a:spcAft>
                <a:spcPts val="0"/>
              </a:spcAft>
              <a:buNone/>
            </a:pPr>
            <a:r>
              <a:rPr lang="en-US" dirty="0" smtClean="0"/>
              <a:t>I will be presenting to you our observations regarding how </a:t>
            </a:r>
            <a:r>
              <a:rPr lang="en-US" dirty="0" err="1" smtClean="0"/>
              <a:t>NeuroRat</a:t>
            </a:r>
            <a:r>
              <a:rPr lang="en-US" dirty="0" smtClean="0"/>
              <a:t> affects rat stress and anxiety.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Explanation of Experiment</a:t>
            </a:r>
          </a:p>
          <a:p>
            <a:pPr marL="0" lvl="0" indent="0" algn="l" rtl="0">
              <a:spcBef>
                <a:spcPts val="0"/>
              </a:spcBef>
              <a:spcAft>
                <a:spcPts val="0"/>
              </a:spcAft>
              <a:buNone/>
            </a:pPr>
            <a:r>
              <a:rPr lang="en-US" dirty="0" smtClean="0"/>
              <a:t>We conducted a single open field test with  5 head mounts and 5 subjects to assess this effect.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The open field test rationale</a:t>
            </a:r>
          </a:p>
          <a:p>
            <a:pPr marL="0" lvl="0" indent="0" algn="l" rtl="0">
              <a:spcBef>
                <a:spcPts val="0"/>
              </a:spcBef>
              <a:spcAft>
                <a:spcPts val="0"/>
              </a:spcAft>
              <a:buNone/>
            </a:pPr>
            <a:r>
              <a:rPr lang="en-US" dirty="0" smtClean="0"/>
              <a:t>An open field test is a behavioral test commonly used by researchers for assessing rat stress and anxiety. This test involves placing a rat in the center of an open arena, and letting it freely move for a set period of time. Rats are naturally curious and will explore when they are not stressed. Thus, a rat spending more time in the center of the arena is less stressed.</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Control and Experimental</a:t>
            </a:r>
          </a:p>
          <a:p>
            <a:pPr marL="0" lvl="0" indent="0" algn="l" rtl="0">
              <a:spcBef>
                <a:spcPts val="0"/>
              </a:spcBef>
              <a:spcAft>
                <a:spcPts val="0"/>
              </a:spcAft>
              <a:buNone/>
            </a:pPr>
            <a:r>
              <a:rPr lang="en-US" dirty="0" smtClean="0"/>
              <a:t>For this experiment, our control group had rats with no head-mounts while our experimental group had rats fitted with </a:t>
            </a:r>
            <a:r>
              <a:rPr lang="en-US" dirty="0" err="1" smtClean="0"/>
              <a:t>Neurorat</a:t>
            </a:r>
            <a:r>
              <a:rPr lang="en-US" dirty="0" smtClean="0"/>
              <a:t> mounts.</a:t>
            </a:r>
            <a:endParaRPr dirty="0"/>
          </a:p>
        </p:txBody>
      </p:sp>
    </p:spTree>
    <p:extLst>
      <p:ext uri="{BB962C8B-B14F-4D97-AF65-F5344CB8AC3E}">
        <p14:creationId xmlns:p14="http://schemas.microsoft.com/office/powerpoint/2010/main" val="1424123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22dd97858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22dd9785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Daniel:</a:t>
            </a:r>
          </a:p>
          <a:p>
            <a:pPr marL="0" lvl="0" indent="0" algn="l" rtl="0">
              <a:spcBef>
                <a:spcPts val="0"/>
              </a:spcBef>
              <a:spcAft>
                <a:spcPts val="0"/>
              </a:spcAft>
              <a:buNone/>
            </a:pPr>
            <a:r>
              <a:rPr lang="en-US" dirty="0" smtClean="0"/>
              <a:t>Control and Experimental</a:t>
            </a:r>
          </a:p>
          <a:p>
            <a:pPr marL="0" lvl="0" indent="0" algn="l" rtl="0">
              <a:spcBef>
                <a:spcPts val="0"/>
              </a:spcBef>
              <a:spcAft>
                <a:spcPts val="0"/>
              </a:spcAft>
              <a:buNone/>
            </a:pPr>
            <a:r>
              <a:rPr lang="en-US" dirty="0" smtClean="0"/>
              <a:t>For this experiment, our control group had rats with no head-mounts while our experimental group had rats fitted with </a:t>
            </a:r>
            <a:r>
              <a:rPr lang="en-US" dirty="0" err="1" smtClean="0"/>
              <a:t>Neurorat</a:t>
            </a:r>
            <a:r>
              <a:rPr lang="en-US" dirty="0" smtClean="0"/>
              <a:t> mounts.</a:t>
            </a:r>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Qualitative</a:t>
            </a:r>
          </a:p>
          <a:p>
            <a:pPr marL="0" lvl="0" indent="0" algn="l" rtl="0">
              <a:spcBef>
                <a:spcPts val="0"/>
              </a:spcBef>
              <a:spcAft>
                <a:spcPts val="0"/>
              </a:spcAft>
              <a:buNone/>
            </a:pPr>
            <a:r>
              <a:rPr lang="en-US" dirty="0" smtClean="0"/>
              <a:t>In order to analyze our data, we generated a heat map tracking rat physical activity from video recordings of the open field test. As you can see from the figure on the bottom right, PND 26 experimental group rats, showed a slight decrease in activity in the central region when compared to the control group. This is an indication of late induced anxiety after 4 days. </a:t>
            </a:r>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Quantitative</a:t>
            </a:r>
          </a:p>
          <a:p>
            <a:pPr marL="0" lvl="0" indent="0" algn="l" rtl="0">
              <a:spcBef>
                <a:spcPts val="0"/>
              </a:spcBef>
              <a:spcAft>
                <a:spcPts val="0"/>
              </a:spcAft>
              <a:buNone/>
            </a:pPr>
            <a:r>
              <a:rPr lang="en-US" dirty="0" smtClean="0"/>
              <a:t>To quantify these results, we measured the percent time spent in the center. We confirmed our prior analysis, observing a statistically significant difference and verified our observation that PND 26 Rats with the head mounts spent less time in the center. We suspect that this anxiety might be a result of a disruption of the rat’s natural grooming patterns.</a:t>
            </a:r>
            <a:endParaRPr dirty="0"/>
          </a:p>
        </p:txBody>
      </p:sp>
    </p:spTree>
    <p:extLst>
      <p:ext uri="{BB962C8B-B14F-4D97-AF65-F5344CB8AC3E}">
        <p14:creationId xmlns:p14="http://schemas.microsoft.com/office/powerpoint/2010/main" val="1541040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22dd9785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22dd978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Daniel:</a:t>
            </a:r>
          </a:p>
          <a:p>
            <a:pPr marL="0" lvl="0" indent="0" algn="l" rtl="0">
              <a:spcBef>
                <a:spcPts val="0"/>
              </a:spcBef>
              <a:spcAft>
                <a:spcPts val="0"/>
              </a:spcAft>
              <a:buNone/>
            </a:pPr>
            <a:r>
              <a:rPr lang="en-US" dirty="0" smtClean="0"/>
              <a:t>Weight </a:t>
            </a:r>
          </a:p>
          <a:p>
            <a:pPr marL="0" lvl="0" indent="0" algn="l" rtl="0">
              <a:spcBef>
                <a:spcPts val="0"/>
              </a:spcBef>
              <a:spcAft>
                <a:spcPts val="0"/>
              </a:spcAft>
              <a:buNone/>
            </a:pPr>
            <a:r>
              <a:rPr lang="en-US" dirty="0" smtClean="0"/>
              <a:t>Finally, we measured the weight of the rats as they developed and found that there was no statistical difference between experimental and control groups, implying that while there is late induced stress, it does not affect the rats eating behaviors or contribute to stress induced weight loss.</a:t>
            </a:r>
            <a:endParaRPr dirty="0"/>
          </a:p>
        </p:txBody>
      </p:sp>
    </p:spTree>
    <p:extLst>
      <p:ext uri="{BB962C8B-B14F-4D97-AF65-F5344CB8AC3E}">
        <p14:creationId xmlns:p14="http://schemas.microsoft.com/office/powerpoint/2010/main" val="1616194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22dd9785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22dd9785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Daniel:</a:t>
            </a:r>
          </a:p>
          <a:p>
            <a:pPr marL="0" lvl="0" indent="0" algn="l" rtl="0">
              <a:spcBef>
                <a:spcPts val="0"/>
              </a:spcBef>
              <a:spcAft>
                <a:spcPts val="0"/>
              </a:spcAft>
              <a:buNone/>
            </a:pPr>
            <a:r>
              <a:rPr lang="en-US" dirty="0" smtClean="0"/>
              <a:t>In conclusion while there is a slight late induced anxiety, it  wasn’t enough to disrupt eating behaviors. Our future designs for </a:t>
            </a:r>
            <a:r>
              <a:rPr lang="en-US" dirty="0" err="1" smtClean="0"/>
              <a:t>Neurorat</a:t>
            </a:r>
            <a:r>
              <a:rPr lang="en-US" dirty="0" smtClean="0"/>
              <a:t> will attempt to resolve this by making parts of the mount removable to expose the head for scratching and grooming.</a:t>
            </a:r>
            <a:endParaRPr dirty="0"/>
          </a:p>
        </p:txBody>
      </p:sp>
    </p:spTree>
    <p:extLst>
      <p:ext uri="{BB962C8B-B14F-4D97-AF65-F5344CB8AC3E}">
        <p14:creationId xmlns:p14="http://schemas.microsoft.com/office/powerpoint/2010/main" val="2013155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22dd97858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22dd9785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Francis:</a:t>
            </a:r>
          </a:p>
          <a:p>
            <a:pPr marL="0" lvl="0" indent="0" algn="l" rtl="0">
              <a:spcBef>
                <a:spcPts val="0"/>
              </a:spcBef>
              <a:spcAft>
                <a:spcPts val="0"/>
              </a:spcAft>
              <a:buNone/>
            </a:pPr>
            <a:r>
              <a:rPr lang="en-US" dirty="0" smtClean="0"/>
              <a:t>Next, we will be discussing our circuitry results. We have a prototype of the </a:t>
            </a:r>
            <a:r>
              <a:rPr lang="en-US" dirty="0" err="1" smtClean="0"/>
              <a:t>Neurorat</a:t>
            </a:r>
            <a:r>
              <a:rPr lang="en-US" dirty="0" smtClean="0"/>
              <a:t> circuit and are doing some preliminary testing. To verify the signals collected by the circuit, we will take the raw EEG signal, apply a few signal processing techniques and compare them to past literature. First, we will calculate the power spectral density for our signal. A power spectral density describes the power of the signal as a function of frequency. We expect frequencies below 40Hz to be dominant in our power spectral density. Next, we will separate our signal into four frequency bands: delta, theta, alpha, and beta, and compare the amplitude of these bands to those in literature. We will display these results in the </a:t>
            </a:r>
            <a:r>
              <a:rPr lang="en-US" dirty="0" err="1" smtClean="0"/>
              <a:t>Neurorat</a:t>
            </a:r>
            <a:r>
              <a:rPr lang="en-US" dirty="0" smtClean="0"/>
              <a:t> GUI.</a:t>
            </a:r>
            <a:endParaRPr dirty="0"/>
          </a:p>
        </p:txBody>
      </p:sp>
    </p:spTree>
    <p:extLst>
      <p:ext uri="{BB962C8B-B14F-4D97-AF65-F5344CB8AC3E}">
        <p14:creationId xmlns:p14="http://schemas.microsoft.com/office/powerpoint/2010/main" val="1502604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a1d2172e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a1d2172e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Francis:</a:t>
            </a:r>
          </a:p>
          <a:p>
            <a:pPr marL="0" lvl="0" indent="0" algn="l" rtl="0">
              <a:spcBef>
                <a:spcPts val="0"/>
              </a:spcBef>
              <a:spcAft>
                <a:spcPts val="0"/>
              </a:spcAft>
              <a:buNone/>
            </a:pPr>
            <a:r>
              <a:rPr lang="en-US" dirty="0" smtClean="0"/>
              <a:t>In summary, </a:t>
            </a:r>
            <a:r>
              <a:rPr lang="en-US" dirty="0" err="1" smtClean="0"/>
              <a:t>Neurorat</a:t>
            </a:r>
            <a:r>
              <a:rPr lang="en-US" dirty="0" smtClean="0"/>
              <a:t> is a modular, wireless, and non-invasive EEG cap for juvenile rats. The modular feature allows for specific electrode placement and accommodates rat growth. The wireless feature allows rats to be active, which is important for many behavioral tests. Lastly, the noninvasive feature promotes humane research and prevents infection in rats. </a:t>
            </a:r>
            <a:endParaRPr dirty="0"/>
          </a:p>
        </p:txBody>
      </p:sp>
    </p:spTree>
    <p:extLst>
      <p:ext uri="{BB962C8B-B14F-4D97-AF65-F5344CB8AC3E}">
        <p14:creationId xmlns:p14="http://schemas.microsoft.com/office/powerpoint/2010/main" val="2019576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22dd97858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22dd97858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Francis:</a:t>
            </a:r>
          </a:p>
          <a:p>
            <a:pPr marL="0" lvl="0" indent="0" algn="l" rtl="0">
              <a:spcBef>
                <a:spcPts val="0"/>
              </a:spcBef>
              <a:spcAft>
                <a:spcPts val="0"/>
              </a:spcAft>
              <a:buNone/>
            </a:pPr>
            <a:r>
              <a:rPr lang="en-US" dirty="0" smtClean="0"/>
              <a:t>However, our work is not yet done. We would like to use smaller electrodes to increase the number of electrodes in our system. Also, we would like to add a protective removable cover over the head mount to prevent electrode damage and allow rats to groom to reduce anxiety. Finally, we need to integrate the head mount with our circuitry. These changes will help </a:t>
            </a:r>
            <a:r>
              <a:rPr lang="en-US" dirty="0" err="1" smtClean="0"/>
              <a:t>Neurorat</a:t>
            </a:r>
            <a:r>
              <a:rPr lang="en-US" dirty="0" smtClean="0"/>
              <a:t> be an even more effective research tool. </a:t>
            </a:r>
            <a:endParaRPr dirty="0"/>
          </a:p>
        </p:txBody>
      </p:sp>
    </p:spTree>
    <p:extLst>
      <p:ext uri="{BB962C8B-B14F-4D97-AF65-F5344CB8AC3E}">
        <p14:creationId xmlns:p14="http://schemas.microsoft.com/office/powerpoint/2010/main" val="2036555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b2ee61b48_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b2ee61b48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Erica:</a:t>
            </a:r>
            <a:endParaRPr lang="en-US" dirty="0" smtClean="0"/>
          </a:p>
          <a:p>
            <a:pPr marL="0" lvl="0" indent="0" algn="l" rtl="0">
              <a:spcBef>
                <a:spcPts val="0"/>
              </a:spcBef>
              <a:spcAft>
                <a:spcPts val="0"/>
              </a:spcAft>
              <a:buNone/>
            </a:pPr>
            <a:r>
              <a:rPr lang="en-US" dirty="0" smtClean="0"/>
              <a:t>As mentioned in our motivation section, 1 million children enter the ER annually due to TBIs. As these children grow, their injuries grow as well, which increases the impact that TBI has on their lives. We hope that you will join us in helping children by equipping the pediatric research community with easy-to-use tools to combat TBI and other neurophysiological diseases. </a:t>
            </a:r>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And with that, we’d like to thank our project mentor, Dr. </a:t>
            </a:r>
            <a:r>
              <a:rPr lang="en-US" dirty="0" err="1" smtClean="0"/>
              <a:t>Saman</a:t>
            </a:r>
            <a:r>
              <a:rPr lang="en-US" dirty="0" smtClean="0"/>
              <a:t> </a:t>
            </a:r>
            <a:r>
              <a:rPr lang="en-US" dirty="0" err="1" smtClean="0"/>
              <a:t>Sargolzaei</a:t>
            </a:r>
            <a:r>
              <a:rPr lang="en-US" dirty="0" smtClean="0"/>
              <a:t> and his team, our faculty mentors, Professor Stephanie </a:t>
            </a:r>
            <a:r>
              <a:rPr lang="en-US" dirty="0" err="1" smtClean="0"/>
              <a:t>Seidlits</a:t>
            </a:r>
            <a:r>
              <a:rPr lang="en-US" dirty="0" smtClean="0"/>
              <a:t>, Professor George </a:t>
            </a:r>
            <a:r>
              <a:rPr lang="en-US" dirty="0" err="1" smtClean="0"/>
              <a:t>Saddik</a:t>
            </a:r>
            <a:r>
              <a:rPr lang="en-US" dirty="0" smtClean="0"/>
              <a:t> and Professor Jacob Schmidt, and our TA mentor, Rebecca </a:t>
            </a:r>
            <a:r>
              <a:rPr lang="en-US" dirty="0" err="1" smtClean="0"/>
              <a:t>Bierman</a:t>
            </a:r>
            <a:r>
              <a:rPr lang="en-US" dirty="0" smtClean="0"/>
              <a:t> and all other TAs who have helped us. Thank you for your time, and we’d be happy to take any questions you may have.</a:t>
            </a:r>
            <a:endParaRPr dirty="0"/>
          </a:p>
        </p:txBody>
      </p:sp>
    </p:spTree>
    <p:extLst>
      <p:ext uri="{BB962C8B-B14F-4D97-AF65-F5344CB8AC3E}">
        <p14:creationId xmlns:p14="http://schemas.microsoft.com/office/powerpoint/2010/main" val="1800645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a1361ded2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a1361ded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Francis:</a:t>
            </a:r>
          </a:p>
          <a:p>
            <a:pPr marL="0" lvl="0" indent="0" algn="l" rtl="0">
              <a:spcBef>
                <a:spcPts val="0"/>
              </a:spcBef>
              <a:spcAft>
                <a:spcPts val="0"/>
              </a:spcAft>
              <a:buNone/>
            </a:pPr>
            <a:r>
              <a:rPr lang="en-US" dirty="0" smtClean="0"/>
              <a:t>To study these effects, researchers often induce TBIs in juvenile rats. Rat models are often used instead of human subjects for ethical reasons and to provide researchers with more tunable parameters during the experiment. This research is performed on rats of age 22 - 26 postnatal days.</a:t>
            </a:r>
            <a:endParaRPr dirty="0"/>
          </a:p>
        </p:txBody>
      </p:sp>
    </p:spTree>
    <p:extLst>
      <p:ext uri="{BB962C8B-B14F-4D97-AF65-F5344CB8AC3E}">
        <p14:creationId xmlns:p14="http://schemas.microsoft.com/office/powerpoint/2010/main" val="362034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a1361ded2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a1361ded2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7919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a1c6b76f2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a1c6b76f2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060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a19a41aae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a19a41aa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9115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2397d7995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2397d799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6968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a2ab09db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a2ab09d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5742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9e87a3e34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9e87a3e34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device can also be applied to research for pediatric epilepsy and general epilepsy. Pediatric epilepsy affects 470,000 children in the United States alone, with general epilepsy affecting 3.4 million people nationwide. The flexible nature of our device allows it to be used both for young rats and adult rats, allowing it to be used for most neurological research for rats of any age and size.  </a:t>
            </a:r>
            <a:endParaRPr/>
          </a:p>
        </p:txBody>
      </p:sp>
    </p:spTree>
    <p:extLst>
      <p:ext uri="{BB962C8B-B14F-4D97-AF65-F5344CB8AC3E}">
        <p14:creationId xmlns:p14="http://schemas.microsoft.com/office/powerpoint/2010/main" val="1535123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a32f1d74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a32f1d7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device can also be applied to research for pediatric epilepsy and general epilepsy. Pediatric epilepsy affects 470,000 children in the United States alone, with general epilepsy affecting 3.4 million people nationwide. The flexible nature of our device allows it to be used both for young rats and adult rats, allowing it to be used for most neurological research for rats of any age and size.  </a:t>
            </a:r>
            <a:endParaRPr/>
          </a:p>
        </p:txBody>
      </p:sp>
    </p:spTree>
    <p:extLst>
      <p:ext uri="{BB962C8B-B14F-4D97-AF65-F5344CB8AC3E}">
        <p14:creationId xmlns:p14="http://schemas.microsoft.com/office/powerpoint/2010/main" val="944902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a1c6b76f2_2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2a1c6b76f2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605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a1c6b76f2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a1c6b76f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7907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b2ee61b4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2b2ee61b4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3150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a1c6b76f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a1c6b76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Erica:</a:t>
            </a:r>
          </a:p>
          <a:p>
            <a:pPr marL="0" lvl="0" indent="0" algn="l" rtl="0">
              <a:spcBef>
                <a:spcPts val="0"/>
              </a:spcBef>
              <a:spcAft>
                <a:spcPts val="0"/>
              </a:spcAft>
              <a:buNone/>
            </a:pPr>
            <a:r>
              <a:rPr lang="en-US" dirty="0" smtClean="0"/>
              <a:t>To study TBI in rats, brain waves are determined using an electroencephalogram, or EEG for short. The EEG works by summing up all the electrical activity in the scalp. Previous research has shown that the mean power values of certain frequency ranges in an EEG signal change in subjects with TBI. Therefore, by comparing amplitude and frequency ranges between signals from experimental and control groups, we can get insight into TBI extent. </a:t>
            </a:r>
            <a:endParaRPr dirty="0"/>
          </a:p>
        </p:txBody>
      </p:sp>
    </p:spTree>
    <p:extLst>
      <p:ext uri="{BB962C8B-B14F-4D97-AF65-F5344CB8AC3E}">
        <p14:creationId xmlns:p14="http://schemas.microsoft.com/office/powerpoint/2010/main" val="899560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a1c6b76f2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2a1c6b76f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683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9ed6b3762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29ed6b376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86552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b2ee61b48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b2ee61b4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91441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b2ee61b48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b2ee61b4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0847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22dd97858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322dd97858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66483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322dd97858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322dd9785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494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9ed6b3762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29ed6b376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showing electrodes sliding back and forth</a:t>
            </a:r>
            <a:endParaRPr/>
          </a:p>
        </p:txBody>
      </p:sp>
    </p:spTree>
    <p:extLst>
      <p:ext uri="{BB962C8B-B14F-4D97-AF65-F5344CB8AC3E}">
        <p14:creationId xmlns:p14="http://schemas.microsoft.com/office/powerpoint/2010/main" val="15449605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9e87a3e3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9e87a3e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device aids pediatric TBI research by providing a more effective tool for researchers to utilize to understand the ever evolving child’s brain. Every year, 1 million children enter the ER as a result of Traumatic Brain injury. What makes injuries to children even more devastating is that the injuries evolve over time as children’s brains continue to develop. Thus injuries that might seem minor could end up becoming catastrophic several years down the line. Our device makes it easier for researchers to utilize animal models to understand the complex brain of children.</a:t>
            </a:r>
            <a:endParaRPr/>
          </a:p>
        </p:txBody>
      </p:sp>
    </p:spTree>
    <p:extLst>
      <p:ext uri="{BB962C8B-B14F-4D97-AF65-F5344CB8AC3E}">
        <p14:creationId xmlns:p14="http://schemas.microsoft.com/office/powerpoint/2010/main" val="92762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9ed6b376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9ed6b376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Erica:</a:t>
            </a:r>
          </a:p>
          <a:p>
            <a:pPr marL="0" lvl="0" indent="0" algn="l" rtl="0">
              <a:spcBef>
                <a:spcPts val="0"/>
              </a:spcBef>
              <a:spcAft>
                <a:spcPts val="0"/>
              </a:spcAft>
              <a:buNone/>
            </a:pPr>
            <a:r>
              <a:rPr lang="en-US" dirty="0" smtClean="0"/>
              <a:t>Currently, there are a few rat EEG devices already on the market. However, some EEGs are surgically implanted into the rat, which is invasive and risks infection. Other EEGs are in a non-invasive cap form but are wired. The wires inhibit the rat’s ability to move, which is essential during many behavioral tests. In addition, these caps are rigid, allowing no specific placement of electrodes. Therefore, we have created </a:t>
            </a:r>
            <a:r>
              <a:rPr lang="en-US" dirty="0" err="1" smtClean="0"/>
              <a:t>NeuroRat</a:t>
            </a:r>
            <a:r>
              <a:rPr lang="en-US" dirty="0" smtClean="0"/>
              <a:t>, a non-invasive, wireless, and modular EEG cap for juvenile rats. </a:t>
            </a:r>
            <a:endParaRPr dirty="0"/>
          </a:p>
        </p:txBody>
      </p:sp>
    </p:spTree>
    <p:extLst>
      <p:ext uri="{BB962C8B-B14F-4D97-AF65-F5344CB8AC3E}">
        <p14:creationId xmlns:p14="http://schemas.microsoft.com/office/powerpoint/2010/main" val="1753205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9ed6b376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9ed6b376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Erica:</a:t>
            </a:r>
          </a:p>
          <a:p>
            <a:pPr marL="0" lvl="0" indent="0" algn="l" rtl="0">
              <a:spcBef>
                <a:spcPts val="0"/>
              </a:spcBef>
              <a:spcAft>
                <a:spcPts val="0"/>
              </a:spcAft>
              <a:buNone/>
            </a:pPr>
            <a:r>
              <a:rPr lang="en-US" dirty="0" smtClean="0"/>
              <a:t>See here </a:t>
            </a:r>
            <a:r>
              <a:rPr lang="en-US" dirty="0" err="1" smtClean="0"/>
              <a:t>NeuroRat’s</a:t>
            </a:r>
            <a:r>
              <a:rPr lang="en-US" dirty="0" smtClean="0"/>
              <a:t> overall design. The rat wears a modular head mount that can vary in size and that has embedded electrodes. The electrodes are connected to a chip that amplifies and filters the signal. This chip is worn on the rat’s back in a backpack to make it easier for the rat to carry. This signal is then wirelessly transmitted to a receiver connected to a computer. The computer displays the graphical user interface, or GUI for short, that includes options for signal processing. We will now go into more detail about each component of our device.</a:t>
            </a:r>
            <a:endParaRPr dirty="0"/>
          </a:p>
        </p:txBody>
      </p:sp>
    </p:spTree>
    <p:extLst>
      <p:ext uri="{BB962C8B-B14F-4D97-AF65-F5344CB8AC3E}">
        <p14:creationId xmlns:p14="http://schemas.microsoft.com/office/powerpoint/2010/main" val="49906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a11754c67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a11754c6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Catherine:</a:t>
            </a:r>
          </a:p>
          <a:p>
            <a:pPr marL="0" lvl="0" indent="0" algn="l" rtl="0">
              <a:spcBef>
                <a:spcPts val="0"/>
              </a:spcBef>
              <a:spcAft>
                <a:spcPts val="0"/>
              </a:spcAft>
              <a:buNone/>
            </a:pPr>
            <a:r>
              <a:rPr lang="en-US" dirty="0" smtClean="0"/>
              <a:t>The first aspect of our device we will discuss is the electrode mount, highlighted here. </a:t>
            </a:r>
            <a:endParaRPr dirty="0"/>
          </a:p>
        </p:txBody>
      </p:sp>
    </p:spTree>
    <p:extLst>
      <p:ext uri="{BB962C8B-B14F-4D97-AF65-F5344CB8AC3E}">
        <p14:creationId xmlns:p14="http://schemas.microsoft.com/office/powerpoint/2010/main" val="1819913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a1c6b76f2_4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a1c6b76f2_4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Catherine:</a:t>
            </a:r>
          </a:p>
          <a:p>
            <a:pPr marL="0" lvl="0" indent="0" algn="l" rtl="0">
              <a:spcBef>
                <a:spcPts val="0"/>
              </a:spcBef>
              <a:spcAft>
                <a:spcPts val="0"/>
              </a:spcAft>
              <a:buNone/>
            </a:pPr>
            <a:r>
              <a:rPr lang="en-US" dirty="0" smtClean="0"/>
              <a:t>For </a:t>
            </a:r>
            <a:r>
              <a:rPr lang="en-US" dirty="0" err="1" smtClean="0"/>
              <a:t>NeuroRat</a:t>
            </a:r>
            <a:r>
              <a:rPr lang="en-US" dirty="0" smtClean="0"/>
              <a:t>, we developed the axial dependent modular electrode mount. Our non-invasive electrode mount is durable enough to withstand any wear an active rat may induce on the device. Electrodes are placed firmly on the rat’s scalp, ensuring good contact and minimizing electrode drift. Our device is modular and can vary in size to accommodate subject growth. Each module is easy to add, remove, and adjust, making our device simple to set up and use.</a:t>
            </a:r>
            <a:endParaRPr dirty="0"/>
          </a:p>
        </p:txBody>
      </p:sp>
    </p:spTree>
    <p:extLst>
      <p:ext uri="{BB962C8B-B14F-4D97-AF65-F5344CB8AC3E}">
        <p14:creationId xmlns:p14="http://schemas.microsoft.com/office/powerpoint/2010/main" val="67852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22dd97858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22dd97858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Catherine:</a:t>
            </a:r>
          </a:p>
          <a:p>
            <a:pPr marL="0" lvl="0" indent="0" algn="l" rtl="0">
              <a:spcBef>
                <a:spcPts val="0"/>
              </a:spcBef>
              <a:spcAft>
                <a:spcPts val="0"/>
              </a:spcAft>
              <a:buNone/>
            </a:pPr>
            <a:r>
              <a:rPr lang="en-US" dirty="0" smtClean="0"/>
              <a:t>Here you can see the placement of the head mount and electrode modules. For ease of use, we designed the mount to follow the geometry of the rat skull. Since the corners of the frame line up with the rat’s ears and eyes, this device can easily be placed on the same region of each rat’s scalp. </a:t>
            </a:r>
            <a:endParaRPr dirty="0"/>
          </a:p>
        </p:txBody>
      </p:sp>
    </p:spTree>
    <p:extLst>
      <p:ext uri="{BB962C8B-B14F-4D97-AF65-F5344CB8AC3E}">
        <p14:creationId xmlns:p14="http://schemas.microsoft.com/office/powerpoint/2010/main" val="852971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drive.google.com/file/d/1_ySq6vTqNrNexmlZQiEODM-QS25IERmn/view" TargetMode="External"/><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drive.google.com/file/d/1hiaGFYuhDJvJJudYd-mE2I5rpXxLAhb-/view" TargetMode="External"/><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hyperlink" Target="http://1funny.com/happy-mouse/" TargetMode="External"/><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6.jp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hyperlink" Target="http://drive.google.com/file/d/1hiaGFYuhDJvJJudYd-mE2I5rpXxLAhb-/view" TargetMode="External"/><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subTitle" idx="1"/>
          </p:nvPr>
        </p:nvSpPr>
        <p:spPr>
          <a:xfrm>
            <a:off x="389850" y="4455200"/>
            <a:ext cx="8520600" cy="85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000000"/>
                </a:solidFill>
                <a:latin typeface="Verdana"/>
                <a:ea typeface="Verdana"/>
                <a:cs typeface="Verdana"/>
                <a:sym typeface="Verdana"/>
              </a:rPr>
              <a:t>Capstone Group C</a:t>
            </a:r>
            <a:endParaRPr sz="1400">
              <a:solidFill>
                <a:srgbClr val="000000"/>
              </a:solidFill>
              <a:latin typeface="Verdana"/>
              <a:ea typeface="Verdana"/>
              <a:cs typeface="Verdana"/>
              <a:sym typeface="Verdana"/>
            </a:endParaRPr>
          </a:p>
          <a:p>
            <a:pPr marL="0" lvl="0" indent="0" algn="ctr" rtl="0">
              <a:spcBef>
                <a:spcPts val="0"/>
              </a:spcBef>
              <a:spcAft>
                <a:spcPts val="0"/>
              </a:spcAft>
              <a:buNone/>
            </a:pPr>
            <a:r>
              <a:rPr lang="en" sz="1400">
                <a:solidFill>
                  <a:srgbClr val="000000"/>
                </a:solidFill>
                <a:latin typeface="Verdana"/>
                <a:ea typeface="Verdana"/>
                <a:cs typeface="Verdana"/>
                <a:sym typeface="Verdana"/>
              </a:rPr>
              <a:t>Daniel Chien, Nithin Dharmaraj, Francis Lin, Catherine Paulson</a:t>
            </a:r>
            <a:endParaRPr sz="1400">
              <a:solidFill>
                <a:srgbClr val="000000"/>
              </a:solidFill>
              <a:latin typeface="Verdana"/>
              <a:ea typeface="Verdana"/>
              <a:cs typeface="Verdana"/>
              <a:sym typeface="Verdana"/>
            </a:endParaRPr>
          </a:p>
        </p:txBody>
      </p:sp>
      <p:sp>
        <p:nvSpPr>
          <p:cNvPr id="56" name="Google Shape;56;p13"/>
          <p:cNvSpPr txBox="1">
            <a:spLocks noGrp="1"/>
          </p:cNvSpPr>
          <p:nvPr>
            <p:ph type="ctrTitle"/>
          </p:nvPr>
        </p:nvSpPr>
        <p:spPr>
          <a:xfrm>
            <a:off x="0" y="-152400"/>
            <a:ext cx="9144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solidFill>
                  <a:schemeClr val="lt1"/>
                </a:solidFill>
                <a:latin typeface="Verdana"/>
                <a:ea typeface="Verdana"/>
                <a:cs typeface="Verdana"/>
                <a:sym typeface="Verdana"/>
              </a:rPr>
              <a:t>NeuroRat: Non-invasive and Wireless Electroencephalogram for Juvenile Sprague Dawley Rats</a:t>
            </a:r>
            <a:endParaRPr sz="2400">
              <a:solidFill>
                <a:schemeClr val="lt1"/>
              </a:solidFill>
              <a:latin typeface="Verdana"/>
              <a:ea typeface="Verdana"/>
              <a:cs typeface="Verdana"/>
              <a:sym typeface="Verdana"/>
            </a:endParaRPr>
          </a:p>
          <a:p>
            <a:pPr marL="0" lvl="0" indent="0" algn="ctr" rtl="0">
              <a:spcBef>
                <a:spcPts val="0"/>
              </a:spcBef>
              <a:spcAft>
                <a:spcPts val="0"/>
              </a:spcAft>
              <a:buNone/>
            </a:pPr>
            <a:endParaRPr sz="2400">
              <a:solidFill>
                <a:schemeClr val="lt1"/>
              </a:solidFill>
              <a:latin typeface="Verdana"/>
              <a:ea typeface="Verdana"/>
              <a:cs typeface="Verdana"/>
              <a:sym typeface="Verdana"/>
            </a:endParaRPr>
          </a:p>
          <a:p>
            <a:pPr marL="0" lvl="0" indent="0" algn="l" rtl="0">
              <a:spcBef>
                <a:spcPts val="0"/>
              </a:spcBef>
              <a:spcAft>
                <a:spcPts val="0"/>
              </a:spcAft>
              <a:buNone/>
            </a:pPr>
            <a:endParaRPr sz="2400">
              <a:solidFill>
                <a:schemeClr val="lt1"/>
              </a:solidFill>
              <a:latin typeface="Verdana"/>
              <a:ea typeface="Verdana"/>
              <a:cs typeface="Verdana"/>
              <a:sym typeface="Verdana"/>
            </a:endParaRPr>
          </a:p>
        </p:txBody>
      </p:sp>
      <p:pic>
        <p:nvPicPr>
          <p:cNvPr id="57" name="Google Shape;57;p13"/>
          <p:cNvPicPr preferRelativeResize="0"/>
          <p:nvPr/>
        </p:nvPicPr>
        <p:blipFill>
          <a:blip r:embed="rId3">
            <a:alphaModFix/>
          </a:blip>
          <a:stretch>
            <a:fillRect/>
          </a:stretch>
        </p:blipFill>
        <p:spPr>
          <a:xfrm>
            <a:off x="2613475" y="1417150"/>
            <a:ext cx="4353050" cy="3103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2"/>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NeuroRat ADMEM</a:t>
            </a:r>
            <a:endParaRPr sz="2600">
              <a:solidFill>
                <a:schemeClr val="lt1"/>
              </a:solidFill>
              <a:latin typeface="Verdana"/>
              <a:ea typeface="Verdana"/>
              <a:cs typeface="Verdana"/>
              <a:sym typeface="Verdana"/>
            </a:endParaRPr>
          </a:p>
        </p:txBody>
      </p:sp>
      <p:pic>
        <p:nvPicPr>
          <p:cNvPr id="144" name="Google Shape;144;p22"/>
          <p:cNvPicPr preferRelativeResize="0"/>
          <p:nvPr/>
        </p:nvPicPr>
        <p:blipFill rotWithShape="1">
          <a:blip r:embed="rId3">
            <a:alphaModFix/>
          </a:blip>
          <a:srcRect/>
          <a:stretch/>
        </p:blipFill>
        <p:spPr>
          <a:xfrm>
            <a:off x="543700" y="1863410"/>
            <a:ext cx="2670350" cy="3280091"/>
          </a:xfrm>
          <a:prstGeom prst="rect">
            <a:avLst/>
          </a:prstGeom>
          <a:noFill/>
          <a:ln>
            <a:noFill/>
          </a:ln>
        </p:spPr>
      </p:pic>
      <p:pic>
        <p:nvPicPr>
          <p:cNvPr id="145" name="Google Shape;145;p22"/>
          <p:cNvPicPr preferRelativeResize="0"/>
          <p:nvPr/>
        </p:nvPicPr>
        <p:blipFill>
          <a:blip r:embed="rId4">
            <a:alphaModFix/>
          </a:blip>
          <a:stretch>
            <a:fillRect/>
          </a:stretch>
        </p:blipFill>
        <p:spPr>
          <a:xfrm>
            <a:off x="6386100" y="2191502"/>
            <a:ext cx="2670349" cy="1869587"/>
          </a:xfrm>
          <a:prstGeom prst="rect">
            <a:avLst/>
          </a:prstGeom>
          <a:noFill/>
          <a:ln>
            <a:noFill/>
          </a:ln>
        </p:spPr>
      </p:pic>
      <p:sp>
        <p:nvSpPr>
          <p:cNvPr id="146" name="Google Shape;146;p22"/>
          <p:cNvSpPr txBox="1">
            <a:spLocks noGrp="1"/>
          </p:cNvSpPr>
          <p:nvPr>
            <p:ph type="body" idx="1"/>
          </p:nvPr>
        </p:nvSpPr>
        <p:spPr>
          <a:xfrm>
            <a:off x="4132375" y="1378059"/>
            <a:ext cx="2167200" cy="48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8761D"/>
                </a:solidFill>
                <a:latin typeface="Verdana"/>
                <a:ea typeface="Verdana"/>
                <a:cs typeface="Verdana"/>
                <a:sym typeface="Verdana"/>
              </a:rPr>
              <a:t>Electrode Casing</a:t>
            </a:r>
            <a:endParaRPr>
              <a:solidFill>
                <a:srgbClr val="38761D"/>
              </a:solidFill>
              <a:latin typeface="Verdana"/>
              <a:ea typeface="Verdana"/>
              <a:cs typeface="Verdana"/>
              <a:sym typeface="Verdana"/>
            </a:endParaRPr>
          </a:p>
          <a:p>
            <a:pPr marL="0" lvl="0" indent="0" algn="l" rtl="0">
              <a:spcBef>
                <a:spcPts val="1600"/>
              </a:spcBef>
              <a:spcAft>
                <a:spcPts val="0"/>
              </a:spcAft>
              <a:buNone/>
            </a:pPr>
            <a:endParaRPr>
              <a:solidFill>
                <a:srgbClr val="000000"/>
              </a:solidFill>
              <a:latin typeface="Verdana"/>
              <a:ea typeface="Verdana"/>
              <a:cs typeface="Verdana"/>
              <a:sym typeface="Verdana"/>
            </a:endParaRPr>
          </a:p>
          <a:p>
            <a:pPr marL="0" lvl="0" indent="0" algn="l" rtl="0">
              <a:spcBef>
                <a:spcPts val="1600"/>
              </a:spcBef>
              <a:spcAft>
                <a:spcPts val="1600"/>
              </a:spcAft>
              <a:buClr>
                <a:schemeClr val="dk1"/>
              </a:buClr>
              <a:buSzPts val="1100"/>
              <a:buFont typeface="Arial"/>
              <a:buNone/>
            </a:pPr>
            <a:endParaRPr>
              <a:solidFill>
                <a:srgbClr val="000000"/>
              </a:solidFill>
              <a:latin typeface="Verdana"/>
              <a:ea typeface="Verdana"/>
              <a:cs typeface="Verdana"/>
              <a:sym typeface="Verdana"/>
            </a:endParaRPr>
          </a:p>
        </p:txBody>
      </p:sp>
      <p:sp>
        <p:nvSpPr>
          <p:cNvPr id="147" name="Google Shape;147;p22"/>
          <p:cNvSpPr txBox="1">
            <a:spLocks noGrp="1"/>
          </p:cNvSpPr>
          <p:nvPr>
            <p:ph type="body" idx="1"/>
          </p:nvPr>
        </p:nvSpPr>
        <p:spPr>
          <a:xfrm>
            <a:off x="311700" y="1378046"/>
            <a:ext cx="2167200" cy="48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8761D"/>
                </a:solidFill>
                <a:latin typeface="Verdana"/>
                <a:ea typeface="Verdana"/>
                <a:cs typeface="Verdana"/>
                <a:sym typeface="Verdana"/>
              </a:rPr>
              <a:t>Head Mount</a:t>
            </a:r>
            <a:endParaRPr>
              <a:solidFill>
                <a:srgbClr val="38761D"/>
              </a:solidFill>
              <a:latin typeface="Verdana"/>
              <a:ea typeface="Verdana"/>
              <a:cs typeface="Verdana"/>
              <a:sym typeface="Verdana"/>
            </a:endParaRPr>
          </a:p>
          <a:p>
            <a:pPr marL="0" lvl="0" indent="0" algn="l" rtl="0">
              <a:spcBef>
                <a:spcPts val="1600"/>
              </a:spcBef>
              <a:spcAft>
                <a:spcPts val="0"/>
              </a:spcAft>
              <a:buNone/>
            </a:pPr>
            <a:endParaRPr>
              <a:solidFill>
                <a:srgbClr val="000000"/>
              </a:solidFill>
              <a:latin typeface="Verdana"/>
              <a:ea typeface="Verdana"/>
              <a:cs typeface="Verdana"/>
              <a:sym typeface="Verdana"/>
            </a:endParaRPr>
          </a:p>
          <a:p>
            <a:pPr marL="0" lvl="0" indent="0" algn="l" rtl="0">
              <a:spcBef>
                <a:spcPts val="1600"/>
              </a:spcBef>
              <a:spcAft>
                <a:spcPts val="1600"/>
              </a:spcAft>
              <a:buClr>
                <a:schemeClr val="dk1"/>
              </a:buClr>
              <a:buSzPts val="1100"/>
              <a:buFont typeface="Arial"/>
              <a:buNone/>
            </a:pPr>
            <a:endParaRPr>
              <a:solidFill>
                <a:srgbClr val="000000"/>
              </a:solidFill>
              <a:latin typeface="Verdana"/>
              <a:ea typeface="Verdana"/>
              <a:cs typeface="Verdana"/>
              <a:sym typeface="Verdana"/>
            </a:endParaRPr>
          </a:p>
        </p:txBody>
      </p:sp>
      <p:sp>
        <p:nvSpPr>
          <p:cNvPr id="148" name="Google Shape;148;p22"/>
          <p:cNvSpPr txBox="1">
            <a:spLocks noGrp="1"/>
          </p:cNvSpPr>
          <p:nvPr>
            <p:ph type="body" idx="1"/>
          </p:nvPr>
        </p:nvSpPr>
        <p:spPr>
          <a:xfrm>
            <a:off x="4225150" y="4171500"/>
            <a:ext cx="3392700" cy="972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latin typeface="Verdana"/>
                <a:ea typeface="Verdana"/>
                <a:cs typeface="Verdana"/>
                <a:sym typeface="Verdana"/>
              </a:rPr>
              <a:t>3D printed in                        </a:t>
            </a:r>
            <a:r>
              <a:rPr lang="en">
                <a:solidFill>
                  <a:srgbClr val="38761D"/>
                </a:solidFill>
                <a:latin typeface="Verdana"/>
                <a:ea typeface="Verdana"/>
                <a:cs typeface="Verdana"/>
                <a:sym typeface="Verdana"/>
              </a:rPr>
              <a:t>Thermoplastic Polyurethane (TPU)</a:t>
            </a:r>
            <a:endParaRPr>
              <a:solidFill>
                <a:srgbClr val="38761D"/>
              </a:solidFill>
              <a:latin typeface="Verdana"/>
              <a:ea typeface="Verdana"/>
              <a:cs typeface="Verdana"/>
              <a:sym typeface="Verdana"/>
            </a:endParaRPr>
          </a:p>
          <a:p>
            <a:pPr marL="0" lvl="0" indent="0" algn="l" rtl="0">
              <a:spcBef>
                <a:spcPts val="1600"/>
              </a:spcBef>
              <a:spcAft>
                <a:spcPts val="0"/>
              </a:spcAft>
              <a:buNone/>
            </a:pPr>
            <a:endParaRPr>
              <a:solidFill>
                <a:srgbClr val="000000"/>
              </a:solidFill>
              <a:latin typeface="Verdana"/>
              <a:ea typeface="Verdana"/>
              <a:cs typeface="Verdana"/>
              <a:sym typeface="Verdana"/>
            </a:endParaRPr>
          </a:p>
          <a:p>
            <a:pPr marL="0" lvl="0" indent="0" algn="l" rtl="0">
              <a:spcBef>
                <a:spcPts val="1600"/>
              </a:spcBef>
              <a:spcAft>
                <a:spcPts val="1600"/>
              </a:spcAft>
              <a:buClr>
                <a:schemeClr val="dk1"/>
              </a:buClr>
              <a:buSzPts val="1100"/>
              <a:buFont typeface="Arial"/>
              <a:buNone/>
            </a:pPr>
            <a:endParaRPr>
              <a:solidFill>
                <a:srgbClr val="000000"/>
              </a:solidFill>
              <a:latin typeface="Verdana"/>
              <a:ea typeface="Verdana"/>
              <a:cs typeface="Verdana"/>
              <a:sym typeface="Verdana"/>
            </a:endParaRPr>
          </a:p>
        </p:txBody>
      </p:sp>
      <p:pic>
        <p:nvPicPr>
          <p:cNvPr id="149" name="Google Shape;149;p22"/>
          <p:cNvPicPr preferRelativeResize="0"/>
          <p:nvPr/>
        </p:nvPicPr>
        <p:blipFill rotWithShape="1">
          <a:blip r:embed="rId5">
            <a:alphaModFix/>
          </a:blip>
          <a:srcRect l="685"/>
          <a:stretch/>
        </p:blipFill>
        <p:spPr>
          <a:xfrm>
            <a:off x="3989549" y="1820200"/>
            <a:ext cx="2452850" cy="2083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NeuroRat ADMEM</a:t>
            </a:r>
            <a:endParaRPr sz="2600">
              <a:solidFill>
                <a:schemeClr val="lt1"/>
              </a:solidFill>
              <a:latin typeface="Verdana"/>
              <a:ea typeface="Verdana"/>
              <a:cs typeface="Verdana"/>
              <a:sym typeface="Verdana"/>
            </a:endParaRPr>
          </a:p>
        </p:txBody>
      </p:sp>
      <p:pic>
        <p:nvPicPr>
          <p:cNvPr id="156" name="Google Shape;156;p23" title="RatMountAssembly5.mp4">
            <a:hlinkClick r:id="rId3"/>
          </p:cNvPr>
          <p:cNvPicPr preferRelativeResize="0"/>
          <p:nvPr/>
        </p:nvPicPr>
        <p:blipFill>
          <a:blip r:embed="rId4">
            <a:alphaModFix/>
          </a:blip>
          <a:stretch>
            <a:fillRect/>
          </a:stretch>
        </p:blipFill>
        <p:spPr>
          <a:xfrm>
            <a:off x="2101813" y="1288675"/>
            <a:ext cx="4940375" cy="3705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txBox="1"/>
          <p:nvPr/>
        </p:nvSpPr>
        <p:spPr>
          <a:xfrm>
            <a:off x="9863725" y="2398600"/>
            <a:ext cx="73368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24"/>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600">
                <a:solidFill>
                  <a:schemeClr val="lt1"/>
                </a:solidFill>
                <a:latin typeface="Verdana"/>
                <a:ea typeface="Verdana"/>
                <a:cs typeface="Verdana"/>
                <a:sym typeface="Verdana"/>
              </a:rPr>
              <a:t>NeuroRat ADMEM</a:t>
            </a:r>
            <a:endParaRPr sz="2600">
              <a:solidFill>
                <a:schemeClr val="lt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2600">
              <a:solidFill>
                <a:schemeClr val="lt1"/>
              </a:solidFill>
              <a:latin typeface="Verdana"/>
              <a:ea typeface="Verdana"/>
              <a:cs typeface="Verdana"/>
              <a:sym typeface="Verdana"/>
            </a:endParaRPr>
          </a:p>
          <a:p>
            <a:pPr marL="0" lvl="0" indent="0" algn="l" rtl="0">
              <a:spcBef>
                <a:spcPts val="0"/>
              </a:spcBef>
              <a:spcAft>
                <a:spcPts val="0"/>
              </a:spcAft>
              <a:buNone/>
            </a:pPr>
            <a:endParaRPr sz="2600">
              <a:solidFill>
                <a:schemeClr val="lt1"/>
              </a:solidFill>
              <a:latin typeface="Verdana"/>
              <a:ea typeface="Verdana"/>
              <a:cs typeface="Verdana"/>
              <a:sym typeface="Verdana"/>
            </a:endParaRPr>
          </a:p>
        </p:txBody>
      </p:sp>
      <p:pic>
        <p:nvPicPr>
          <p:cNvPr id="164" name="Google Shape;164;p24" title="RatMountAssembly6.mp4">
            <a:hlinkClick r:id="rId3"/>
          </p:cNvPr>
          <p:cNvPicPr preferRelativeResize="0"/>
          <p:nvPr/>
        </p:nvPicPr>
        <p:blipFill>
          <a:blip r:embed="rId4">
            <a:alphaModFix/>
          </a:blip>
          <a:stretch>
            <a:fillRect/>
          </a:stretch>
        </p:blipFill>
        <p:spPr>
          <a:xfrm>
            <a:off x="2069725" y="1250550"/>
            <a:ext cx="5004550" cy="3753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5" title="Chart"/>
          <p:cNvPicPr preferRelativeResize="0"/>
          <p:nvPr/>
        </p:nvPicPr>
        <p:blipFill>
          <a:blip r:embed="rId3">
            <a:alphaModFix/>
          </a:blip>
          <a:stretch>
            <a:fillRect/>
          </a:stretch>
        </p:blipFill>
        <p:spPr>
          <a:xfrm>
            <a:off x="1621175" y="1329300"/>
            <a:ext cx="6084999" cy="3762574"/>
          </a:xfrm>
          <a:prstGeom prst="rect">
            <a:avLst/>
          </a:prstGeom>
          <a:noFill/>
          <a:ln>
            <a:noFill/>
          </a:ln>
        </p:spPr>
      </p:pic>
      <p:sp>
        <p:nvSpPr>
          <p:cNvPr id="170" name="Google Shape;170;p25"/>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5"/>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NeuroRat ADMEM </a:t>
            </a:r>
            <a:endParaRPr sz="2600">
              <a:solidFill>
                <a:schemeClr val="lt1"/>
              </a:solidFill>
              <a:latin typeface="Verdana"/>
              <a:ea typeface="Verdana"/>
              <a:cs typeface="Verdana"/>
              <a:sym typeface="Verdana"/>
            </a:endParaRPr>
          </a:p>
        </p:txBody>
      </p:sp>
      <p:sp>
        <p:nvSpPr>
          <p:cNvPr id="172" name="Google Shape;172;p25"/>
          <p:cNvSpPr txBox="1"/>
          <p:nvPr/>
        </p:nvSpPr>
        <p:spPr>
          <a:xfrm>
            <a:off x="2673275" y="2069638"/>
            <a:ext cx="10848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666666"/>
                </a:solidFill>
              </a:rPr>
              <a:t>Krazy Glue</a:t>
            </a:r>
            <a:endParaRPr sz="1200">
              <a:solidFill>
                <a:srgbClr val="666666"/>
              </a:solidFill>
            </a:endParaRPr>
          </a:p>
        </p:txBody>
      </p:sp>
      <p:sp>
        <p:nvSpPr>
          <p:cNvPr id="173" name="Google Shape;173;p25"/>
          <p:cNvSpPr txBox="1"/>
          <p:nvPr/>
        </p:nvSpPr>
        <p:spPr>
          <a:xfrm>
            <a:off x="3209725" y="3649075"/>
            <a:ext cx="12285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666666"/>
                </a:solidFill>
              </a:rPr>
              <a:t>Dental Cement</a:t>
            </a:r>
            <a:endParaRPr sz="1200">
              <a:solidFill>
                <a:srgbClr val="666666"/>
              </a:solidFill>
            </a:endParaRPr>
          </a:p>
        </p:txBody>
      </p:sp>
      <p:sp>
        <p:nvSpPr>
          <p:cNvPr id="174" name="Google Shape;174;p25"/>
          <p:cNvSpPr/>
          <p:nvPr/>
        </p:nvSpPr>
        <p:spPr>
          <a:xfrm>
            <a:off x="5242350" y="2464500"/>
            <a:ext cx="1084800" cy="1735500"/>
          </a:xfrm>
          <a:prstGeom prst="rect">
            <a:avLst/>
          </a:prstGeom>
          <a:noFill/>
          <a:ln w="28575"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5"/>
          <p:cNvSpPr txBox="1"/>
          <p:nvPr/>
        </p:nvSpPr>
        <p:spPr>
          <a:xfrm>
            <a:off x="4809300" y="2464500"/>
            <a:ext cx="1287900" cy="470700"/>
          </a:xfrm>
          <a:prstGeom prst="rect">
            <a:avLst/>
          </a:prstGeom>
          <a:noFill/>
          <a:ln>
            <a:noFill/>
          </a:ln>
          <a:effectLst>
            <a:outerShdw blurRad="85725" dist="19050" dir="1140000" algn="bl" rotWithShape="0">
              <a:srgbClr val="FFFFFF"/>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666666"/>
                </a:solidFill>
              </a:rPr>
              <a:t>Krazy Glue and Dental Cement</a:t>
            </a:r>
            <a:endParaRPr sz="1200">
              <a:solidFill>
                <a:srgbClr val="666666"/>
              </a:solidFill>
            </a:endParaRPr>
          </a:p>
        </p:txBody>
      </p:sp>
      <p:sp>
        <p:nvSpPr>
          <p:cNvPr id="176" name="Google Shape;176;p25"/>
          <p:cNvSpPr txBox="1"/>
          <p:nvPr/>
        </p:nvSpPr>
        <p:spPr>
          <a:xfrm>
            <a:off x="5012400" y="3451850"/>
            <a:ext cx="1084800" cy="390900"/>
          </a:xfrm>
          <a:prstGeom prst="rect">
            <a:avLst/>
          </a:prstGeom>
          <a:noFill/>
          <a:ln>
            <a:noFill/>
          </a:ln>
          <a:effectLst>
            <a:outerShdw blurRad="100013" dist="9525" dir="2160000" algn="bl" rotWithShape="0">
              <a:srgbClr val="FFFFFF"/>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666666"/>
                </a:solidFill>
              </a:rPr>
              <a:t>Skull Screws</a:t>
            </a:r>
            <a:endParaRPr sz="1200">
              <a:solidFill>
                <a:srgbClr val="666666"/>
              </a:solidFill>
            </a:endParaRPr>
          </a:p>
        </p:txBody>
      </p:sp>
      <p:sp>
        <p:nvSpPr>
          <p:cNvPr id="177" name="Google Shape;177;p25"/>
          <p:cNvSpPr/>
          <p:nvPr/>
        </p:nvSpPr>
        <p:spPr>
          <a:xfrm>
            <a:off x="6535888" y="2464500"/>
            <a:ext cx="176700" cy="214500"/>
          </a:xfrm>
          <a:prstGeom prst="rect">
            <a:avLst/>
          </a:prstGeom>
          <a:noFill/>
          <a:ln w="28575"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txBox="1"/>
          <p:nvPr/>
        </p:nvSpPr>
        <p:spPr>
          <a:xfrm>
            <a:off x="6712600" y="2464500"/>
            <a:ext cx="892800" cy="29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999999"/>
                </a:solidFill>
                <a:latin typeface="Verdana"/>
                <a:ea typeface="Verdana"/>
                <a:cs typeface="Verdana"/>
                <a:sym typeface="Verdana"/>
              </a:rPr>
              <a:t>Ideal Range</a:t>
            </a:r>
            <a:endParaRPr sz="900">
              <a:solidFill>
                <a:srgbClr val="999999"/>
              </a:solidFill>
              <a:latin typeface="Verdana"/>
              <a:ea typeface="Verdana"/>
              <a:cs typeface="Verdana"/>
              <a:sym typeface="Verdana"/>
            </a:endParaRPr>
          </a:p>
          <a:p>
            <a:pPr marL="0" lvl="0" indent="0" algn="l" rtl="0">
              <a:spcBef>
                <a:spcPts val="0"/>
              </a:spcBef>
              <a:spcAft>
                <a:spcPts val="0"/>
              </a:spcAft>
              <a:buNone/>
            </a:pPr>
            <a:endParaRPr sz="1000">
              <a:solidFill>
                <a:srgbClr val="B7B7B7"/>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p:nvPr/>
        </p:nvSpPr>
        <p:spPr>
          <a:xfrm>
            <a:off x="-153150" y="-89325"/>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4" name="Google Shape;184;p26"/>
          <p:cNvPicPr preferRelativeResize="0"/>
          <p:nvPr/>
        </p:nvPicPr>
        <p:blipFill>
          <a:blip r:embed="rId3">
            <a:alphaModFix/>
          </a:blip>
          <a:stretch>
            <a:fillRect/>
          </a:stretch>
        </p:blipFill>
        <p:spPr>
          <a:xfrm>
            <a:off x="2012488" y="1291725"/>
            <a:ext cx="5119016" cy="3649199"/>
          </a:xfrm>
          <a:prstGeom prst="rect">
            <a:avLst/>
          </a:prstGeom>
          <a:noFill/>
          <a:ln>
            <a:noFill/>
          </a:ln>
        </p:spPr>
      </p:pic>
      <p:sp>
        <p:nvSpPr>
          <p:cNvPr id="185" name="Google Shape;185;p26"/>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NeuroRat Circuit Design</a:t>
            </a:r>
            <a:endParaRPr sz="2600">
              <a:solidFill>
                <a:schemeClr val="lt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NeuroRat Circuit Design</a:t>
            </a:r>
            <a:endParaRPr sz="2600">
              <a:solidFill>
                <a:schemeClr val="lt1"/>
              </a:solidFill>
              <a:latin typeface="Verdana"/>
              <a:ea typeface="Verdana"/>
              <a:cs typeface="Verdana"/>
              <a:sym typeface="Verdana"/>
            </a:endParaRPr>
          </a:p>
        </p:txBody>
      </p:sp>
      <p:sp>
        <p:nvSpPr>
          <p:cNvPr id="192" name="Google Shape;192;p27"/>
          <p:cNvSpPr txBox="1">
            <a:spLocks noGrp="1"/>
          </p:cNvSpPr>
          <p:nvPr>
            <p:ph type="body" idx="1"/>
          </p:nvPr>
        </p:nvSpPr>
        <p:spPr>
          <a:xfrm>
            <a:off x="311700" y="1711388"/>
            <a:ext cx="8520600" cy="22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38761D"/>
                </a:solidFill>
                <a:latin typeface="Verdana"/>
                <a:ea typeface="Verdana"/>
                <a:cs typeface="Verdana"/>
                <a:sym typeface="Verdana"/>
              </a:rPr>
              <a:t>Compact </a:t>
            </a:r>
            <a:r>
              <a:rPr lang="en">
                <a:solidFill>
                  <a:srgbClr val="000000"/>
                </a:solidFill>
                <a:latin typeface="Verdana"/>
                <a:ea typeface="Verdana"/>
                <a:cs typeface="Verdana"/>
                <a:sym typeface="Verdana"/>
              </a:rPr>
              <a:t>design</a:t>
            </a:r>
            <a:r>
              <a:rPr lang="en" sz="2400">
                <a:solidFill>
                  <a:srgbClr val="38761D"/>
                </a:solidFill>
                <a:latin typeface="Verdana"/>
                <a:ea typeface="Verdana"/>
                <a:cs typeface="Verdana"/>
                <a:sym typeface="Verdana"/>
              </a:rPr>
              <a:t> </a:t>
            </a:r>
            <a:endParaRPr>
              <a:solidFill>
                <a:srgbClr val="000000"/>
              </a:solidFill>
              <a:latin typeface="Verdana"/>
              <a:ea typeface="Verdana"/>
              <a:cs typeface="Verdana"/>
              <a:sym typeface="Verdana"/>
            </a:endParaRPr>
          </a:p>
          <a:p>
            <a:pPr marL="0" lvl="0" indent="0" algn="l" rtl="0">
              <a:spcBef>
                <a:spcPts val="1600"/>
              </a:spcBef>
              <a:spcAft>
                <a:spcPts val="0"/>
              </a:spcAft>
              <a:buNone/>
            </a:pPr>
            <a:endParaRPr>
              <a:solidFill>
                <a:srgbClr val="000000"/>
              </a:solidFill>
              <a:latin typeface="Verdana"/>
              <a:ea typeface="Verdana"/>
              <a:cs typeface="Verdana"/>
              <a:sym typeface="Verdana"/>
            </a:endParaRPr>
          </a:p>
          <a:p>
            <a:pPr marL="0" lvl="0" indent="0" algn="l" rtl="0">
              <a:spcBef>
                <a:spcPts val="1600"/>
              </a:spcBef>
              <a:spcAft>
                <a:spcPts val="0"/>
              </a:spcAft>
              <a:buNone/>
            </a:pPr>
            <a:r>
              <a:rPr lang="en" sz="2400">
                <a:solidFill>
                  <a:srgbClr val="38761D"/>
                </a:solidFill>
                <a:latin typeface="Verdana"/>
                <a:ea typeface="Verdana"/>
                <a:cs typeface="Verdana"/>
                <a:sym typeface="Verdana"/>
              </a:rPr>
              <a:t>Wireless transmission </a:t>
            </a:r>
            <a:r>
              <a:rPr lang="en">
                <a:solidFill>
                  <a:srgbClr val="000000"/>
                </a:solidFill>
                <a:latin typeface="Verdana"/>
                <a:ea typeface="Verdana"/>
                <a:cs typeface="Verdana"/>
                <a:sym typeface="Verdana"/>
              </a:rPr>
              <a:t>of data for increased rat mobility</a:t>
            </a:r>
            <a:endParaRPr>
              <a:solidFill>
                <a:srgbClr val="000000"/>
              </a:solidFill>
              <a:latin typeface="Verdana"/>
              <a:ea typeface="Verdana"/>
              <a:cs typeface="Verdana"/>
              <a:sym typeface="Verdana"/>
            </a:endParaRPr>
          </a:p>
          <a:p>
            <a:pPr marL="0" lvl="0" indent="0" algn="l" rtl="0">
              <a:lnSpc>
                <a:spcPct val="100000"/>
              </a:lnSpc>
              <a:spcBef>
                <a:spcPts val="1600"/>
              </a:spcBef>
              <a:spcAft>
                <a:spcPts val="0"/>
              </a:spcAft>
              <a:buNone/>
            </a:pPr>
            <a:endParaRPr>
              <a:solidFill>
                <a:srgbClr val="000000"/>
              </a:solidFill>
              <a:latin typeface="Verdana"/>
              <a:ea typeface="Verdana"/>
              <a:cs typeface="Verdana"/>
              <a:sym typeface="Verdana"/>
            </a:endParaRPr>
          </a:p>
          <a:p>
            <a:pPr marL="0" lvl="0" indent="0" algn="l" rtl="0">
              <a:lnSpc>
                <a:spcPct val="100000"/>
              </a:lnSpc>
              <a:spcBef>
                <a:spcPts val="1600"/>
              </a:spcBef>
              <a:spcAft>
                <a:spcPts val="0"/>
              </a:spcAft>
              <a:buClr>
                <a:schemeClr val="dk1"/>
              </a:buClr>
              <a:buSzPts val="1100"/>
              <a:buFont typeface="Arial"/>
              <a:buNone/>
            </a:pPr>
            <a:r>
              <a:rPr lang="en" sz="2400">
                <a:solidFill>
                  <a:srgbClr val="38761D"/>
                </a:solidFill>
                <a:latin typeface="Verdana"/>
                <a:ea typeface="Verdana"/>
                <a:cs typeface="Verdana"/>
                <a:sym typeface="Verdana"/>
              </a:rPr>
              <a:t>User friendly </a:t>
            </a:r>
            <a:r>
              <a:rPr lang="en">
                <a:solidFill>
                  <a:schemeClr val="dk1"/>
                </a:solidFill>
                <a:latin typeface="Verdana"/>
                <a:ea typeface="Verdana"/>
                <a:cs typeface="Verdana"/>
                <a:sym typeface="Verdana"/>
              </a:rPr>
              <a:t>for ease of experimentation</a:t>
            </a:r>
            <a:endParaRPr>
              <a:solidFill>
                <a:srgbClr val="000000"/>
              </a:solidFill>
              <a:latin typeface="Verdana"/>
              <a:ea typeface="Verdana"/>
              <a:cs typeface="Verdana"/>
              <a:sym typeface="Verdana"/>
            </a:endParaRPr>
          </a:p>
          <a:p>
            <a:pPr marL="0" lvl="0" indent="0" algn="l" rtl="0">
              <a:lnSpc>
                <a:spcPct val="100000"/>
              </a:lnSpc>
              <a:spcBef>
                <a:spcPts val="1600"/>
              </a:spcBef>
              <a:spcAft>
                <a:spcPts val="0"/>
              </a:spcAft>
              <a:buNone/>
            </a:pPr>
            <a:endParaRPr>
              <a:solidFill>
                <a:srgbClr val="000000"/>
              </a:solidFill>
              <a:latin typeface="Verdana"/>
              <a:ea typeface="Verdana"/>
              <a:cs typeface="Verdana"/>
              <a:sym typeface="Verdana"/>
            </a:endParaRPr>
          </a:p>
          <a:p>
            <a:pPr marL="0" lvl="0" indent="0" algn="l" rtl="0">
              <a:spcBef>
                <a:spcPts val="1600"/>
              </a:spcBef>
              <a:spcAft>
                <a:spcPts val="0"/>
              </a:spcAft>
              <a:buNone/>
            </a:pPr>
            <a:endParaRPr>
              <a:solidFill>
                <a:srgbClr val="000000"/>
              </a:solidFill>
              <a:latin typeface="Verdana"/>
              <a:ea typeface="Verdana"/>
              <a:cs typeface="Verdana"/>
              <a:sym typeface="Verdana"/>
            </a:endParaRPr>
          </a:p>
          <a:p>
            <a:pPr marL="0" lvl="0" indent="0" algn="l" rtl="0">
              <a:spcBef>
                <a:spcPts val="1600"/>
              </a:spcBef>
              <a:spcAft>
                <a:spcPts val="0"/>
              </a:spcAft>
              <a:buNone/>
            </a:pPr>
            <a:endParaRPr>
              <a:solidFill>
                <a:srgbClr val="000000"/>
              </a:solidFill>
              <a:latin typeface="Verdana"/>
              <a:ea typeface="Verdana"/>
              <a:cs typeface="Verdana"/>
              <a:sym typeface="Verdana"/>
            </a:endParaRPr>
          </a:p>
          <a:p>
            <a:pPr marL="0" lvl="0" indent="0" algn="l" rtl="0">
              <a:spcBef>
                <a:spcPts val="1600"/>
              </a:spcBef>
              <a:spcAft>
                <a:spcPts val="0"/>
              </a:spcAft>
              <a:buNone/>
            </a:pPr>
            <a:endParaRPr>
              <a:solidFill>
                <a:srgbClr val="000000"/>
              </a:solidFill>
              <a:latin typeface="Verdana"/>
              <a:ea typeface="Verdana"/>
              <a:cs typeface="Verdana"/>
              <a:sym typeface="Verdana"/>
            </a:endParaRPr>
          </a:p>
          <a:p>
            <a:pPr marL="0" lvl="0" indent="0" algn="l" rtl="0">
              <a:spcBef>
                <a:spcPts val="1600"/>
              </a:spcBef>
              <a:spcAft>
                <a:spcPts val="1600"/>
              </a:spcAft>
              <a:buClr>
                <a:schemeClr val="dk1"/>
              </a:buClr>
              <a:buSzPts val="1100"/>
              <a:buFont typeface="Arial"/>
              <a:buNone/>
            </a:pPr>
            <a:endParaRPr>
              <a:solidFill>
                <a:srgbClr val="000000"/>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NeuroRat Circuit Design</a:t>
            </a:r>
            <a:endParaRPr sz="2600">
              <a:solidFill>
                <a:schemeClr val="lt1"/>
              </a:solidFill>
              <a:latin typeface="Verdana"/>
              <a:ea typeface="Verdana"/>
              <a:cs typeface="Verdana"/>
              <a:sym typeface="Verdana"/>
            </a:endParaRPr>
          </a:p>
        </p:txBody>
      </p:sp>
      <p:sp>
        <p:nvSpPr>
          <p:cNvPr id="199" name="Google Shape;199;p28"/>
          <p:cNvSpPr/>
          <p:nvPr/>
        </p:nvSpPr>
        <p:spPr>
          <a:xfrm>
            <a:off x="347175" y="1984500"/>
            <a:ext cx="2261100" cy="856800"/>
          </a:xfrm>
          <a:prstGeom prst="roundRect">
            <a:avLst>
              <a:gd name="adj" fmla="val 16667"/>
            </a:avLst>
          </a:prstGeom>
          <a:solidFill>
            <a:srgbClr val="1C4587"/>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EFEFEF"/>
                </a:solidFill>
                <a:latin typeface="Verdana"/>
                <a:ea typeface="Verdana"/>
                <a:cs typeface="Verdana"/>
                <a:sym typeface="Verdana"/>
              </a:rPr>
              <a:t>Analog Front End</a:t>
            </a:r>
            <a:endParaRPr sz="1800" b="1">
              <a:solidFill>
                <a:srgbClr val="EFEFEF"/>
              </a:solidFill>
              <a:latin typeface="Verdana"/>
              <a:ea typeface="Verdana"/>
              <a:cs typeface="Verdana"/>
              <a:sym typeface="Verdana"/>
            </a:endParaRPr>
          </a:p>
        </p:txBody>
      </p:sp>
      <p:sp>
        <p:nvSpPr>
          <p:cNvPr id="200" name="Google Shape;200;p28"/>
          <p:cNvSpPr/>
          <p:nvPr/>
        </p:nvSpPr>
        <p:spPr>
          <a:xfrm>
            <a:off x="3472901" y="1984500"/>
            <a:ext cx="2261100" cy="856800"/>
          </a:xfrm>
          <a:prstGeom prst="roundRect">
            <a:avLst>
              <a:gd name="adj" fmla="val 16667"/>
            </a:avLst>
          </a:prstGeom>
          <a:solidFill>
            <a:srgbClr val="1C45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EFEFEF"/>
                </a:solidFill>
                <a:latin typeface="Verdana"/>
                <a:ea typeface="Verdana"/>
                <a:cs typeface="Verdana"/>
                <a:sym typeface="Verdana"/>
              </a:rPr>
              <a:t>Microprocessor</a:t>
            </a:r>
            <a:endParaRPr sz="1800" b="1">
              <a:solidFill>
                <a:srgbClr val="EFEFEF"/>
              </a:solidFill>
              <a:latin typeface="Verdana"/>
              <a:ea typeface="Verdana"/>
              <a:cs typeface="Verdana"/>
              <a:sym typeface="Verdana"/>
            </a:endParaRPr>
          </a:p>
        </p:txBody>
      </p:sp>
      <p:sp>
        <p:nvSpPr>
          <p:cNvPr id="201" name="Google Shape;201;p28"/>
          <p:cNvSpPr/>
          <p:nvPr/>
        </p:nvSpPr>
        <p:spPr>
          <a:xfrm>
            <a:off x="6598625" y="1984500"/>
            <a:ext cx="2261100" cy="856800"/>
          </a:xfrm>
          <a:prstGeom prst="roundRect">
            <a:avLst>
              <a:gd name="adj" fmla="val 16667"/>
            </a:avLst>
          </a:prstGeom>
          <a:solidFill>
            <a:srgbClr val="1C4587"/>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EFEFEF"/>
                </a:solidFill>
                <a:latin typeface="Verdana"/>
                <a:ea typeface="Verdana"/>
                <a:cs typeface="Verdana"/>
                <a:sym typeface="Verdana"/>
              </a:rPr>
              <a:t>Wireless Transmitter</a:t>
            </a:r>
            <a:endParaRPr sz="1800" b="1">
              <a:solidFill>
                <a:srgbClr val="EFEFEF"/>
              </a:solidFill>
              <a:latin typeface="Verdana"/>
              <a:ea typeface="Verdana"/>
              <a:cs typeface="Verdana"/>
              <a:sym typeface="Verdana"/>
            </a:endParaRPr>
          </a:p>
        </p:txBody>
      </p:sp>
      <p:cxnSp>
        <p:nvCxnSpPr>
          <p:cNvPr id="202" name="Google Shape;202;p28"/>
          <p:cNvCxnSpPr>
            <a:endCxn id="200" idx="1"/>
          </p:cNvCxnSpPr>
          <p:nvPr/>
        </p:nvCxnSpPr>
        <p:spPr>
          <a:xfrm>
            <a:off x="2608301" y="2412900"/>
            <a:ext cx="864600" cy="0"/>
          </a:xfrm>
          <a:prstGeom prst="straightConnector1">
            <a:avLst/>
          </a:prstGeom>
          <a:noFill/>
          <a:ln w="9525" cap="flat" cmpd="sng">
            <a:solidFill>
              <a:schemeClr val="dk2"/>
            </a:solidFill>
            <a:prstDash val="solid"/>
            <a:round/>
            <a:headEnd type="none" w="med" len="med"/>
            <a:tailEnd type="triangle" w="med" len="med"/>
          </a:ln>
        </p:spPr>
      </p:cxnSp>
      <p:cxnSp>
        <p:nvCxnSpPr>
          <p:cNvPr id="203" name="Google Shape;203;p28"/>
          <p:cNvCxnSpPr>
            <a:stCxn id="200" idx="3"/>
            <a:endCxn id="201" idx="1"/>
          </p:cNvCxnSpPr>
          <p:nvPr/>
        </p:nvCxnSpPr>
        <p:spPr>
          <a:xfrm>
            <a:off x="5734001" y="2412900"/>
            <a:ext cx="8646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9"/>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NeuroRat Circuit Design</a:t>
            </a:r>
            <a:endParaRPr sz="2600">
              <a:solidFill>
                <a:schemeClr val="lt1"/>
              </a:solidFill>
              <a:latin typeface="Verdana"/>
              <a:ea typeface="Verdana"/>
              <a:cs typeface="Verdana"/>
              <a:sym typeface="Verdana"/>
            </a:endParaRPr>
          </a:p>
        </p:txBody>
      </p:sp>
      <p:sp>
        <p:nvSpPr>
          <p:cNvPr id="210" name="Google Shape;210;p29"/>
          <p:cNvSpPr/>
          <p:nvPr/>
        </p:nvSpPr>
        <p:spPr>
          <a:xfrm>
            <a:off x="347175" y="1984500"/>
            <a:ext cx="2261100" cy="856800"/>
          </a:xfrm>
          <a:prstGeom prst="roundRect">
            <a:avLst>
              <a:gd name="adj" fmla="val 16667"/>
            </a:avLst>
          </a:prstGeom>
          <a:solidFill>
            <a:srgbClr val="1C4587"/>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00"/>
                </a:solidFill>
                <a:latin typeface="Verdana"/>
                <a:ea typeface="Verdana"/>
                <a:cs typeface="Verdana"/>
                <a:sym typeface="Verdana"/>
              </a:rPr>
              <a:t>Analog Front End</a:t>
            </a:r>
            <a:endParaRPr sz="1800" b="1">
              <a:solidFill>
                <a:srgbClr val="FFFF00"/>
              </a:solidFill>
              <a:latin typeface="Verdana"/>
              <a:ea typeface="Verdana"/>
              <a:cs typeface="Verdana"/>
              <a:sym typeface="Verdana"/>
            </a:endParaRPr>
          </a:p>
        </p:txBody>
      </p:sp>
      <p:sp>
        <p:nvSpPr>
          <p:cNvPr id="211" name="Google Shape;211;p29"/>
          <p:cNvSpPr/>
          <p:nvPr/>
        </p:nvSpPr>
        <p:spPr>
          <a:xfrm>
            <a:off x="3472901" y="1984500"/>
            <a:ext cx="2261100" cy="856800"/>
          </a:xfrm>
          <a:prstGeom prst="roundRect">
            <a:avLst>
              <a:gd name="adj" fmla="val 16667"/>
            </a:avLst>
          </a:prstGeom>
          <a:solidFill>
            <a:srgbClr val="1C45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EFEFEF"/>
                </a:solidFill>
                <a:latin typeface="Verdana"/>
                <a:ea typeface="Verdana"/>
                <a:cs typeface="Verdana"/>
                <a:sym typeface="Verdana"/>
              </a:rPr>
              <a:t>Microprocessor</a:t>
            </a:r>
            <a:endParaRPr sz="1800" b="1">
              <a:solidFill>
                <a:srgbClr val="EFEFEF"/>
              </a:solidFill>
              <a:latin typeface="Verdana"/>
              <a:ea typeface="Verdana"/>
              <a:cs typeface="Verdana"/>
              <a:sym typeface="Verdana"/>
            </a:endParaRPr>
          </a:p>
        </p:txBody>
      </p:sp>
      <p:sp>
        <p:nvSpPr>
          <p:cNvPr id="212" name="Google Shape;212;p29"/>
          <p:cNvSpPr/>
          <p:nvPr/>
        </p:nvSpPr>
        <p:spPr>
          <a:xfrm>
            <a:off x="6598625" y="1984500"/>
            <a:ext cx="2261100" cy="856800"/>
          </a:xfrm>
          <a:prstGeom prst="roundRect">
            <a:avLst>
              <a:gd name="adj" fmla="val 16667"/>
            </a:avLst>
          </a:prstGeom>
          <a:solidFill>
            <a:srgbClr val="1C4587"/>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EFEFEF"/>
                </a:solidFill>
                <a:latin typeface="Verdana"/>
                <a:ea typeface="Verdana"/>
                <a:cs typeface="Verdana"/>
                <a:sym typeface="Verdana"/>
              </a:rPr>
              <a:t>Wireless Transmitter</a:t>
            </a:r>
            <a:endParaRPr sz="1800" b="1">
              <a:solidFill>
                <a:srgbClr val="EFEFEF"/>
              </a:solidFill>
              <a:latin typeface="Verdana"/>
              <a:ea typeface="Verdana"/>
              <a:cs typeface="Verdana"/>
              <a:sym typeface="Verdana"/>
            </a:endParaRPr>
          </a:p>
        </p:txBody>
      </p:sp>
      <p:cxnSp>
        <p:nvCxnSpPr>
          <p:cNvPr id="213" name="Google Shape;213;p29"/>
          <p:cNvCxnSpPr>
            <a:endCxn id="211" idx="1"/>
          </p:cNvCxnSpPr>
          <p:nvPr/>
        </p:nvCxnSpPr>
        <p:spPr>
          <a:xfrm>
            <a:off x="2608301" y="2412900"/>
            <a:ext cx="864600" cy="0"/>
          </a:xfrm>
          <a:prstGeom prst="straightConnector1">
            <a:avLst/>
          </a:prstGeom>
          <a:noFill/>
          <a:ln w="9525" cap="flat" cmpd="sng">
            <a:solidFill>
              <a:schemeClr val="dk2"/>
            </a:solidFill>
            <a:prstDash val="solid"/>
            <a:round/>
            <a:headEnd type="none" w="med" len="med"/>
            <a:tailEnd type="triangle" w="med" len="med"/>
          </a:ln>
        </p:spPr>
      </p:cxnSp>
      <p:cxnSp>
        <p:nvCxnSpPr>
          <p:cNvPr id="214" name="Google Shape;214;p29"/>
          <p:cNvCxnSpPr>
            <a:stCxn id="211" idx="3"/>
            <a:endCxn id="212" idx="1"/>
          </p:cNvCxnSpPr>
          <p:nvPr/>
        </p:nvCxnSpPr>
        <p:spPr>
          <a:xfrm>
            <a:off x="5734001" y="2412900"/>
            <a:ext cx="864600" cy="0"/>
          </a:xfrm>
          <a:prstGeom prst="straightConnector1">
            <a:avLst/>
          </a:prstGeom>
          <a:noFill/>
          <a:ln w="9525" cap="flat" cmpd="sng">
            <a:solidFill>
              <a:schemeClr val="dk2"/>
            </a:solidFill>
            <a:prstDash val="solid"/>
            <a:round/>
            <a:headEnd type="none" w="med" len="med"/>
            <a:tailEnd type="triangle" w="med" len="med"/>
          </a:ln>
        </p:spPr>
      </p:cxnSp>
      <p:pic>
        <p:nvPicPr>
          <p:cNvPr id="215" name="Google Shape;215;p29"/>
          <p:cNvPicPr preferRelativeResize="0"/>
          <p:nvPr/>
        </p:nvPicPr>
        <p:blipFill>
          <a:blip r:embed="rId3">
            <a:alphaModFix/>
          </a:blip>
          <a:stretch>
            <a:fillRect/>
          </a:stretch>
        </p:blipFill>
        <p:spPr>
          <a:xfrm>
            <a:off x="469700" y="3443688"/>
            <a:ext cx="2016050" cy="1422525"/>
          </a:xfrm>
          <a:prstGeom prst="rect">
            <a:avLst/>
          </a:prstGeom>
          <a:noFill/>
          <a:ln>
            <a:noFill/>
          </a:ln>
        </p:spPr>
      </p:pic>
      <p:sp>
        <p:nvSpPr>
          <p:cNvPr id="216" name="Google Shape;216;p29"/>
          <p:cNvSpPr txBox="1"/>
          <p:nvPr/>
        </p:nvSpPr>
        <p:spPr>
          <a:xfrm>
            <a:off x="410450" y="2962200"/>
            <a:ext cx="2197800" cy="5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Verdana"/>
                <a:ea typeface="Verdana"/>
                <a:cs typeface="Verdana"/>
                <a:sym typeface="Verdana"/>
              </a:rPr>
              <a:t>ADS1299 Chip</a:t>
            </a:r>
            <a:endParaRPr sz="1800">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0"/>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NeuroRat Circuit Design</a:t>
            </a:r>
            <a:endParaRPr sz="2600">
              <a:solidFill>
                <a:schemeClr val="lt1"/>
              </a:solidFill>
              <a:latin typeface="Verdana"/>
              <a:ea typeface="Verdana"/>
              <a:cs typeface="Verdana"/>
              <a:sym typeface="Verdana"/>
            </a:endParaRPr>
          </a:p>
        </p:txBody>
      </p:sp>
      <p:sp>
        <p:nvSpPr>
          <p:cNvPr id="223" name="Google Shape;223;p30"/>
          <p:cNvSpPr/>
          <p:nvPr/>
        </p:nvSpPr>
        <p:spPr>
          <a:xfrm>
            <a:off x="347175" y="1984500"/>
            <a:ext cx="2261100" cy="856800"/>
          </a:xfrm>
          <a:prstGeom prst="roundRect">
            <a:avLst>
              <a:gd name="adj" fmla="val 16667"/>
            </a:avLst>
          </a:prstGeom>
          <a:solidFill>
            <a:srgbClr val="1C4587"/>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EFEFEF"/>
                </a:solidFill>
                <a:latin typeface="Verdana"/>
                <a:ea typeface="Verdana"/>
                <a:cs typeface="Verdana"/>
                <a:sym typeface="Verdana"/>
              </a:rPr>
              <a:t>Analog Front End</a:t>
            </a:r>
            <a:endParaRPr sz="1800" b="1">
              <a:solidFill>
                <a:srgbClr val="EFEFEF"/>
              </a:solidFill>
              <a:latin typeface="Verdana"/>
              <a:ea typeface="Verdana"/>
              <a:cs typeface="Verdana"/>
              <a:sym typeface="Verdana"/>
            </a:endParaRPr>
          </a:p>
        </p:txBody>
      </p:sp>
      <p:sp>
        <p:nvSpPr>
          <p:cNvPr id="224" name="Google Shape;224;p30"/>
          <p:cNvSpPr/>
          <p:nvPr/>
        </p:nvSpPr>
        <p:spPr>
          <a:xfrm>
            <a:off x="3472901" y="1984500"/>
            <a:ext cx="2261100" cy="856800"/>
          </a:xfrm>
          <a:prstGeom prst="roundRect">
            <a:avLst>
              <a:gd name="adj" fmla="val 16667"/>
            </a:avLst>
          </a:prstGeom>
          <a:solidFill>
            <a:srgbClr val="1C45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00"/>
                </a:solidFill>
                <a:latin typeface="Verdana"/>
                <a:ea typeface="Verdana"/>
                <a:cs typeface="Verdana"/>
                <a:sym typeface="Verdana"/>
              </a:rPr>
              <a:t>Microprocessor</a:t>
            </a:r>
            <a:endParaRPr sz="1800" b="1">
              <a:solidFill>
                <a:srgbClr val="FFFF00"/>
              </a:solidFill>
              <a:latin typeface="Verdana"/>
              <a:ea typeface="Verdana"/>
              <a:cs typeface="Verdana"/>
              <a:sym typeface="Verdana"/>
            </a:endParaRPr>
          </a:p>
        </p:txBody>
      </p:sp>
      <p:sp>
        <p:nvSpPr>
          <p:cNvPr id="225" name="Google Shape;225;p30"/>
          <p:cNvSpPr/>
          <p:nvPr/>
        </p:nvSpPr>
        <p:spPr>
          <a:xfrm>
            <a:off x="6598625" y="1984500"/>
            <a:ext cx="2261100" cy="856800"/>
          </a:xfrm>
          <a:prstGeom prst="roundRect">
            <a:avLst>
              <a:gd name="adj" fmla="val 16667"/>
            </a:avLst>
          </a:prstGeom>
          <a:solidFill>
            <a:srgbClr val="1C4587"/>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EFEFEF"/>
                </a:solidFill>
                <a:latin typeface="Verdana"/>
                <a:ea typeface="Verdana"/>
                <a:cs typeface="Verdana"/>
                <a:sym typeface="Verdana"/>
              </a:rPr>
              <a:t>Wireless Transmitter</a:t>
            </a:r>
            <a:endParaRPr sz="1800" b="1">
              <a:solidFill>
                <a:srgbClr val="EFEFEF"/>
              </a:solidFill>
              <a:latin typeface="Verdana"/>
              <a:ea typeface="Verdana"/>
              <a:cs typeface="Verdana"/>
              <a:sym typeface="Verdana"/>
            </a:endParaRPr>
          </a:p>
        </p:txBody>
      </p:sp>
      <p:cxnSp>
        <p:nvCxnSpPr>
          <p:cNvPr id="226" name="Google Shape;226;p30"/>
          <p:cNvCxnSpPr>
            <a:endCxn id="224" idx="1"/>
          </p:cNvCxnSpPr>
          <p:nvPr/>
        </p:nvCxnSpPr>
        <p:spPr>
          <a:xfrm>
            <a:off x="2608301" y="2412900"/>
            <a:ext cx="864600" cy="0"/>
          </a:xfrm>
          <a:prstGeom prst="straightConnector1">
            <a:avLst/>
          </a:prstGeom>
          <a:noFill/>
          <a:ln w="9525" cap="flat" cmpd="sng">
            <a:solidFill>
              <a:schemeClr val="dk2"/>
            </a:solidFill>
            <a:prstDash val="solid"/>
            <a:round/>
            <a:headEnd type="none" w="med" len="med"/>
            <a:tailEnd type="triangle" w="med" len="med"/>
          </a:ln>
        </p:spPr>
      </p:cxnSp>
      <p:cxnSp>
        <p:nvCxnSpPr>
          <p:cNvPr id="227" name="Google Shape;227;p30"/>
          <p:cNvCxnSpPr>
            <a:stCxn id="224" idx="3"/>
            <a:endCxn id="225" idx="1"/>
          </p:cNvCxnSpPr>
          <p:nvPr/>
        </p:nvCxnSpPr>
        <p:spPr>
          <a:xfrm>
            <a:off x="5734001" y="2412900"/>
            <a:ext cx="864600" cy="0"/>
          </a:xfrm>
          <a:prstGeom prst="straightConnector1">
            <a:avLst/>
          </a:prstGeom>
          <a:noFill/>
          <a:ln w="9525" cap="flat" cmpd="sng">
            <a:solidFill>
              <a:schemeClr val="dk2"/>
            </a:solidFill>
            <a:prstDash val="solid"/>
            <a:round/>
            <a:headEnd type="none" w="med" len="med"/>
            <a:tailEnd type="triangle" w="med" len="med"/>
          </a:ln>
        </p:spPr>
      </p:cxnSp>
      <p:pic>
        <p:nvPicPr>
          <p:cNvPr id="228" name="Google Shape;228;p30"/>
          <p:cNvPicPr preferRelativeResize="0"/>
          <p:nvPr/>
        </p:nvPicPr>
        <p:blipFill>
          <a:blip r:embed="rId3">
            <a:alphaModFix amt="35000"/>
          </a:blip>
          <a:stretch>
            <a:fillRect/>
          </a:stretch>
        </p:blipFill>
        <p:spPr>
          <a:xfrm>
            <a:off x="469700" y="3443688"/>
            <a:ext cx="2016050" cy="1422525"/>
          </a:xfrm>
          <a:prstGeom prst="rect">
            <a:avLst/>
          </a:prstGeom>
          <a:noFill/>
          <a:ln>
            <a:noFill/>
          </a:ln>
        </p:spPr>
      </p:pic>
      <p:pic>
        <p:nvPicPr>
          <p:cNvPr id="229" name="Google Shape;229;p30"/>
          <p:cNvPicPr preferRelativeResize="0"/>
          <p:nvPr/>
        </p:nvPicPr>
        <p:blipFill>
          <a:blip r:embed="rId4">
            <a:alphaModFix/>
          </a:blip>
          <a:stretch>
            <a:fillRect/>
          </a:stretch>
        </p:blipFill>
        <p:spPr>
          <a:xfrm rot="10800000">
            <a:off x="3342878" y="3404285"/>
            <a:ext cx="2604425" cy="1501350"/>
          </a:xfrm>
          <a:prstGeom prst="rect">
            <a:avLst/>
          </a:prstGeom>
          <a:noFill/>
          <a:ln>
            <a:noFill/>
          </a:ln>
        </p:spPr>
      </p:pic>
      <p:sp>
        <p:nvSpPr>
          <p:cNvPr id="230" name="Google Shape;230;p30"/>
          <p:cNvSpPr txBox="1"/>
          <p:nvPr/>
        </p:nvSpPr>
        <p:spPr>
          <a:xfrm>
            <a:off x="410450" y="2962200"/>
            <a:ext cx="2197800" cy="5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B7B7B7"/>
                </a:solidFill>
                <a:latin typeface="Verdana"/>
                <a:ea typeface="Verdana"/>
                <a:cs typeface="Verdana"/>
                <a:sym typeface="Verdana"/>
              </a:rPr>
              <a:t>ADS1299 Chip</a:t>
            </a:r>
            <a:endParaRPr sz="1800">
              <a:solidFill>
                <a:srgbClr val="B7B7B7"/>
              </a:solidFill>
              <a:latin typeface="Verdana"/>
              <a:ea typeface="Verdana"/>
              <a:cs typeface="Verdana"/>
              <a:sym typeface="Verdana"/>
            </a:endParaRPr>
          </a:p>
        </p:txBody>
      </p:sp>
      <p:sp>
        <p:nvSpPr>
          <p:cNvPr id="231" name="Google Shape;231;p30"/>
          <p:cNvSpPr txBox="1"/>
          <p:nvPr/>
        </p:nvSpPr>
        <p:spPr>
          <a:xfrm>
            <a:off x="3473100" y="2962200"/>
            <a:ext cx="2197800" cy="5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Verdana"/>
                <a:ea typeface="Verdana"/>
                <a:cs typeface="Verdana"/>
                <a:sym typeface="Verdana"/>
              </a:rPr>
              <a:t>SAM3X8E</a:t>
            </a:r>
            <a:endParaRPr sz="1800">
              <a:latin typeface="Verdana"/>
              <a:ea typeface="Verdana"/>
              <a:cs typeface="Verdana"/>
              <a:sym typeface="Verdana"/>
            </a:endParaRPr>
          </a:p>
        </p:txBody>
      </p:sp>
      <p:sp>
        <p:nvSpPr>
          <p:cNvPr id="232" name="Google Shape;232;p30"/>
          <p:cNvSpPr/>
          <p:nvPr/>
        </p:nvSpPr>
        <p:spPr>
          <a:xfrm>
            <a:off x="4369975" y="3876100"/>
            <a:ext cx="587400" cy="594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NeuroRat Circuit Design</a:t>
            </a:r>
            <a:endParaRPr sz="2600">
              <a:solidFill>
                <a:schemeClr val="lt1"/>
              </a:solidFill>
              <a:latin typeface="Verdana"/>
              <a:ea typeface="Verdana"/>
              <a:cs typeface="Verdana"/>
              <a:sym typeface="Verdana"/>
            </a:endParaRPr>
          </a:p>
        </p:txBody>
      </p:sp>
      <p:sp>
        <p:nvSpPr>
          <p:cNvPr id="239" name="Google Shape;239;p31"/>
          <p:cNvSpPr/>
          <p:nvPr/>
        </p:nvSpPr>
        <p:spPr>
          <a:xfrm>
            <a:off x="347175" y="1984500"/>
            <a:ext cx="2261100" cy="856800"/>
          </a:xfrm>
          <a:prstGeom prst="roundRect">
            <a:avLst>
              <a:gd name="adj" fmla="val 16667"/>
            </a:avLst>
          </a:prstGeom>
          <a:solidFill>
            <a:srgbClr val="1C4587"/>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EFEFEF"/>
                </a:solidFill>
                <a:latin typeface="Verdana"/>
                <a:ea typeface="Verdana"/>
                <a:cs typeface="Verdana"/>
                <a:sym typeface="Verdana"/>
              </a:rPr>
              <a:t>Analog Front End</a:t>
            </a:r>
            <a:endParaRPr sz="1800" b="1">
              <a:solidFill>
                <a:srgbClr val="EFEFEF"/>
              </a:solidFill>
              <a:latin typeface="Verdana"/>
              <a:ea typeface="Verdana"/>
              <a:cs typeface="Verdana"/>
              <a:sym typeface="Verdana"/>
            </a:endParaRPr>
          </a:p>
        </p:txBody>
      </p:sp>
      <p:sp>
        <p:nvSpPr>
          <p:cNvPr id="240" name="Google Shape;240;p31"/>
          <p:cNvSpPr/>
          <p:nvPr/>
        </p:nvSpPr>
        <p:spPr>
          <a:xfrm>
            <a:off x="3472901" y="1984500"/>
            <a:ext cx="2261100" cy="856800"/>
          </a:xfrm>
          <a:prstGeom prst="roundRect">
            <a:avLst>
              <a:gd name="adj" fmla="val 16667"/>
            </a:avLst>
          </a:prstGeom>
          <a:solidFill>
            <a:srgbClr val="1C45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EFEFEF"/>
                </a:solidFill>
                <a:latin typeface="Verdana"/>
                <a:ea typeface="Verdana"/>
                <a:cs typeface="Verdana"/>
                <a:sym typeface="Verdana"/>
              </a:rPr>
              <a:t>Microprocessor</a:t>
            </a:r>
            <a:endParaRPr sz="1800" b="1">
              <a:solidFill>
                <a:srgbClr val="EFEFEF"/>
              </a:solidFill>
              <a:latin typeface="Verdana"/>
              <a:ea typeface="Verdana"/>
              <a:cs typeface="Verdana"/>
              <a:sym typeface="Verdana"/>
            </a:endParaRPr>
          </a:p>
        </p:txBody>
      </p:sp>
      <p:sp>
        <p:nvSpPr>
          <p:cNvPr id="241" name="Google Shape;241;p31"/>
          <p:cNvSpPr/>
          <p:nvPr/>
        </p:nvSpPr>
        <p:spPr>
          <a:xfrm>
            <a:off x="6598625" y="1984500"/>
            <a:ext cx="2261100" cy="856800"/>
          </a:xfrm>
          <a:prstGeom prst="roundRect">
            <a:avLst>
              <a:gd name="adj" fmla="val 16667"/>
            </a:avLst>
          </a:prstGeom>
          <a:solidFill>
            <a:srgbClr val="1C4587"/>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Verdana"/>
                <a:ea typeface="Verdana"/>
                <a:cs typeface="Verdana"/>
                <a:sym typeface="Verdana"/>
              </a:rPr>
              <a:t>Wireless Transmitter</a:t>
            </a:r>
            <a:endParaRPr sz="1800" b="1">
              <a:solidFill>
                <a:srgbClr val="FFFFFF"/>
              </a:solidFill>
              <a:latin typeface="Verdana"/>
              <a:ea typeface="Verdana"/>
              <a:cs typeface="Verdana"/>
              <a:sym typeface="Verdana"/>
            </a:endParaRPr>
          </a:p>
        </p:txBody>
      </p:sp>
      <p:cxnSp>
        <p:nvCxnSpPr>
          <p:cNvPr id="242" name="Google Shape;242;p31"/>
          <p:cNvCxnSpPr>
            <a:endCxn id="240" idx="1"/>
          </p:cNvCxnSpPr>
          <p:nvPr/>
        </p:nvCxnSpPr>
        <p:spPr>
          <a:xfrm>
            <a:off x="2608301" y="2412900"/>
            <a:ext cx="864600" cy="0"/>
          </a:xfrm>
          <a:prstGeom prst="straightConnector1">
            <a:avLst/>
          </a:prstGeom>
          <a:noFill/>
          <a:ln w="9525" cap="flat" cmpd="sng">
            <a:solidFill>
              <a:schemeClr val="dk2"/>
            </a:solidFill>
            <a:prstDash val="solid"/>
            <a:round/>
            <a:headEnd type="none" w="med" len="med"/>
            <a:tailEnd type="triangle" w="med" len="med"/>
          </a:ln>
        </p:spPr>
      </p:cxnSp>
      <p:cxnSp>
        <p:nvCxnSpPr>
          <p:cNvPr id="243" name="Google Shape;243;p31"/>
          <p:cNvCxnSpPr>
            <a:stCxn id="240" idx="3"/>
            <a:endCxn id="241" idx="1"/>
          </p:cNvCxnSpPr>
          <p:nvPr/>
        </p:nvCxnSpPr>
        <p:spPr>
          <a:xfrm>
            <a:off x="5734001" y="2412900"/>
            <a:ext cx="864600" cy="0"/>
          </a:xfrm>
          <a:prstGeom prst="straightConnector1">
            <a:avLst/>
          </a:prstGeom>
          <a:noFill/>
          <a:ln w="9525" cap="flat" cmpd="sng">
            <a:solidFill>
              <a:schemeClr val="dk2"/>
            </a:solidFill>
            <a:prstDash val="solid"/>
            <a:round/>
            <a:headEnd type="none" w="med" len="med"/>
            <a:tailEnd type="triangle" w="med" len="med"/>
          </a:ln>
        </p:spPr>
      </p:cxnSp>
      <p:pic>
        <p:nvPicPr>
          <p:cNvPr id="244" name="Google Shape;244;p31"/>
          <p:cNvPicPr preferRelativeResize="0"/>
          <p:nvPr/>
        </p:nvPicPr>
        <p:blipFill>
          <a:blip r:embed="rId3">
            <a:alphaModFix/>
          </a:blip>
          <a:stretch>
            <a:fillRect/>
          </a:stretch>
        </p:blipFill>
        <p:spPr>
          <a:xfrm>
            <a:off x="6840850" y="3195575"/>
            <a:ext cx="1776625" cy="1918775"/>
          </a:xfrm>
          <a:prstGeom prst="rect">
            <a:avLst/>
          </a:prstGeom>
          <a:noFill/>
          <a:ln>
            <a:noFill/>
          </a:ln>
        </p:spPr>
      </p:pic>
      <p:pic>
        <p:nvPicPr>
          <p:cNvPr id="245" name="Google Shape;245;p31"/>
          <p:cNvPicPr preferRelativeResize="0"/>
          <p:nvPr/>
        </p:nvPicPr>
        <p:blipFill>
          <a:blip r:embed="rId4">
            <a:alphaModFix/>
          </a:blip>
          <a:stretch>
            <a:fillRect/>
          </a:stretch>
        </p:blipFill>
        <p:spPr>
          <a:xfrm>
            <a:off x="469700" y="3443688"/>
            <a:ext cx="2016050" cy="1422525"/>
          </a:xfrm>
          <a:prstGeom prst="rect">
            <a:avLst/>
          </a:prstGeom>
          <a:noFill/>
          <a:ln>
            <a:noFill/>
          </a:ln>
        </p:spPr>
      </p:pic>
      <p:pic>
        <p:nvPicPr>
          <p:cNvPr id="246" name="Google Shape;246;p31"/>
          <p:cNvPicPr preferRelativeResize="0"/>
          <p:nvPr/>
        </p:nvPicPr>
        <p:blipFill>
          <a:blip r:embed="rId5">
            <a:alphaModFix/>
          </a:blip>
          <a:stretch>
            <a:fillRect/>
          </a:stretch>
        </p:blipFill>
        <p:spPr>
          <a:xfrm rot="10800000">
            <a:off x="3342878" y="3404285"/>
            <a:ext cx="2604425" cy="1501350"/>
          </a:xfrm>
          <a:prstGeom prst="rect">
            <a:avLst/>
          </a:prstGeom>
          <a:noFill/>
          <a:ln>
            <a:noFill/>
          </a:ln>
        </p:spPr>
      </p:pic>
      <p:sp>
        <p:nvSpPr>
          <p:cNvPr id="247" name="Google Shape;247;p31"/>
          <p:cNvSpPr txBox="1"/>
          <p:nvPr/>
        </p:nvSpPr>
        <p:spPr>
          <a:xfrm>
            <a:off x="410450" y="2962200"/>
            <a:ext cx="2197800" cy="5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Verdana"/>
                <a:ea typeface="Verdana"/>
                <a:cs typeface="Verdana"/>
                <a:sym typeface="Verdana"/>
              </a:rPr>
              <a:t>ADS1299 Chip</a:t>
            </a:r>
            <a:endParaRPr sz="1800">
              <a:latin typeface="Verdana"/>
              <a:ea typeface="Verdana"/>
              <a:cs typeface="Verdana"/>
              <a:sym typeface="Verdana"/>
            </a:endParaRPr>
          </a:p>
        </p:txBody>
      </p:sp>
      <p:sp>
        <p:nvSpPr>
          <p:cNvPr id="248" name="Google Shape;248;p31"/>
          <p:cNvSpPr txBox="1"/>
          <p:nvPr/>
        </p:nvSpPr>
        <p:spPr>
          <a:xfrm>
            <a:off x="3473100" y="2962200"/>
            <a:ext cx="2197800" cy="5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Verdana"/>
                <a:ea typeface="Verdana"/>
                <a:cs typeface="Verdana"/>
                <a:sym typeface="Verdana"/>
              </a:rPr>
              <a:t>SAM3X8E</a:t>
            </a:r>
            <a:endParaRPr sz="1800">
              <a:latin typeface="Verdana"/>
              <a:ea typeface="Verdana"/>
              <a:cs typeface="Verdana"/>
              <a:sym typeface="Verdana"/>
            </a:endParaRPr>
          </a:p>
        </p:txBody>
      </p:sp>
      <p:sp>
        <p:nvSpPr>
          <p:cNvPr id="249" name="Google Shape;249;p31"/>
          <p:cNvSpPr txBox="1"/>
          <p:nvPr/>
        </p:nvSpPr>
        <p:spPr>
          <a:xfrm>
            <a:off x="6630263" y="2962200"/>
            <a:ext cx="2197800" cy="51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Verdana"/>
                <a:ea typeface="Verdana"/>
                <a:cs typeface="Verdana"/>
                <a:sym typeface="Verdana"/>
              </a:rPr>
              <a:t>ESP8266</a:t>
            </a:r>
            <a:endParaRPr sz="1800">
              <a:latin typeface="Verdana"/>
              <a:ea typeface="Verdana"/>
              <a:cs typeface="Verdana"/>
              <a:sym typeface="Verdana"/>
            </a:endParaRPr>
          </a:p>
        </p:txBody>
      </p:sp>
      <p:sp>
        <p:nvSpPr>
          <p:cNvPr id="250" name="Google Shape;250;p31"/>
          <p:cNvSpPr/>
          <p:nvPr/>
        </p:nvSpPr>
        <p:spPr>
          <a:xfrm>
            <a:off x="4369975" y="3876100"/>
            <a:ext cx="587400" cy="594600"/>
          </a:xfrm>
          <a:prstGeom prst="rect">
            <a:avLst/>
          </a:prstGeom>
          <a:noFill/>
          <a:ln w="38100"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Verdana"/>
                <a:ea typeface="Verdana"/>
                <a:cs typeface="Verdana"/>
                <a:sym typeface="Verdana"/>
              </a:rPr>
              <a:t>Traumatic Brain Injury (TBI)</a:t>
            </a:r>
            <a:endParaRPr>
              <a:solidFill>
                <a:srgbClr val="FFFFFF"/>
              </a:solidFill>
              <a:latin typeface="Verdana"/>
              <a:ea typeface="Verdana"/>
              <a:cs typeface="Verdana"/>
              <a:sym typeface="Verdana"/>
            </a:endParaRPr>
          </a:p>
        </p:txBody>
      </p:sp>
      <p:sp>
        <p:nvSpPr>
          <p:cNvPr id="63" name="Google Shape;63;p14"/>
          <p:cNvSpPr txBox="1">
            <a:spLocks noGrp="1"/>
          </p:cNvSpPr>
          <p:nvPr>
            <p:ph type="body" idx="4294967295"/>
          </p:nvPr>
        </p:nvSpPr>
        <p:spPr>
          <a:xfrm>
            <a:off x="226175" y="1491075"/>
            <a:ext cx="3878400" cy="295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980000"/>
                </a:solidFill>
                <a:latin typeface="Verdana"/>
                <a:ea typeface="Verdana"/>
                <a:cs typeface="Verdana"/>
                <a:sym typeface="Verdana"/>
              </a:rPr>
              <a:t>1.7 million </a:t>
            </a:r>
            <a:r>
              <a:rPr lang="en">
                <a:solidFill>
                  <a:srgbClr val="000000"/>
                </a:solidFill>
                <a:latin typeface="Verdana"/>
                <a:ea typeface="Verdana"/>
                <a:cs typeface="Verdana"/>
                <a:sym typeface="Verdana"/>
              </a:rPr>
              <a:t>TBIs occur every year in the U.S.</a:t>
            </a:r>
            <a:endParaRPr>
              <a:solidFill>
                <a:srgbClr val="000000"/>
              </a:solidFill>
              <a:latin typeface="Verdana"/>
              <a:ea typeface="Verdana"/>
              <a:cs typeface="Verdana"/>
              <a:sym typeface="Verdana"/>
            </a:endParaRPr>
          </a:p>
          <a:p>
            <a:pPr marL="0" lvl="0" indent="0" algn="ctr" rtl="0">
              <a:spcBef>
                <a:spcPts val="1000"/>
              </a:spcBef>
              <a:spcAft>
                <a:spcPts val="0"/>
              </a:spcAft>
              <a:buNone/>
            </a:pPr>
            <a:endParaRPr sz="1000">
              <a:solidFill>
                <a:srgbClr val="000000"/>
              </a:solidFill>
              <a:latin typeface="Verdana"/>
              <a:ea typeface="Verdana"/>
              <a:cs typeface="Verdana"/>
              <a:sym typeface="Verdana"/>
            </a:endParaRPr>
          </a:p>
          <a:p>
            <a:pPr marL="0" lvl="0" indent="0" algn="ctr" rtl="0">
              <a:spcBef>
                <a:spcPts val="1000"/>
              </a:spcBef>
              <a:spcAft>
                <a:spcPts val="0"/>
              </a:spcAft>
              <a:buClr>
                <a:srgbClr val="000000"/>
              </a:buClr>
              <a:buSzPts val="1100"/>
              <a:buFont typeface="Arial"/>
              <a:buNone/>
            </a:pPr>
            <a:r>
              <a:rPr lang="en" sz="2400">
                <a:solidFill>
                  <a:srgbClr val="980000"/>
                </a:solidFill>
                <a:latin typeface="Verdana"/>
                <a:ea typeface="Verdana"/>
                <a:cs typeface="Verdana"/>
                <a:sym typeface="Verdana"/>
              </a:rPr>
              <a:t>1 million </a:t>
            </a:r>
            <a:r>
              <a:rPr lang="en">
                <a:solidFill>
                  <a:srgbClr val="000000"/>
                </a:solidFill>
                <a:latin typeface="Verdana"/>
                <a:ea typeface="Verdana"/>
                <a:cs typeface="Verdana"/>
                <a:sym typeface="Verdana"/>
              </a:rPr>
              <a:t>children enter the ER due to TBI annually</a:t>
            </a:r>
            <a:endParaRPr>
              <a:solidFill>
                <a:srgbClr val="000000"/>
              </a:solidFill>
              <a:latin typeface="Verdana"/>
              <a:ea typeface="Verdana"/>
              <a:cs typeface="Verdana"/>
              <a:sym typeface="Verdana"/>
            </a:endParaRPr>
          </a:p>
          <a:p>
            <a:pPr marL="0" lvl="0" indent="0" algn="ctr" rtl="0">
              <a:spcBef>
                <a:spcPts val="1000"/>
              </a:spcBef>
              <a:spcAft>
                <a:spcPts val="0"/>
              </a:spcAft>
              <a:buClr>
                <a:srgbClr val="000000"/>
              </a:buClr>
              <a:buSzPts val="1100"/>
              <a:buFont typeface="Arial"/>
              <a:buNone/>
            </a:pPr>
            <a:endParaRPr sz="1000">
              <a:solidFill>
                <a:srgbClr val="000000"/>
              </a:solidFill>
              <a:latin typeface="Verdana"/>
              <a:ea typeface="Verdana"/>
              <a:cs typeface="Verdana"/>
              <a:sym typeface="Verdana"/>
            </a:endParaRPr>
          </a:p>
          <a:p>
            <a:pPr marL="0" lvl="0" indent="0" algn="ctr" rtl="0">
              <a:spcBef>
                <a:spcPts val="1000"/>
              </a:spcBef>
              <a:spcAft>
                <a:spcPts val="1000"/>
              </a:spcAft>
              <a:buClr>
                <a:srgbClr val="000000"/>
              </a:buClr>
              <a:buSzPts val="1100"/>
              <a:buFont typeface="Arial"/>
              <a:buNone/>
            </a:pPr>
            <a:r>
              <a:rPr lang="en">
                <a:solidFill>
                  <a:srgbClr val="000000"/>
                </a:solidFill>
                <a:latin typeface="Verdana"/>
                <a:ea typeface="Verdana"/>
                <a:cs typeface="Verdana"/>
                <a:sym typeface="Verdana"/>
              </a:rPr>
              <a:t>Particular interest in </a:t>
            </a:r>
            <a:r>
              <a:rPr lang="en" sz="2400">
                <a:solidFill>
                  <a:srgbClr val="980000"/>
                </a:solidFill>
                <a:latin typeface="Verdana"/>
                <a:ea typeface="Verdana"/>
                <a:cs typeface="Verdana"/>
                <a:sym typeface="Verdana"/>
              </a:rPr>
              <a:t>Pediatric </a:t>
            </a:r>
            <a:r>
              <a:rPr lang="en">
                <a:solidFill>
                  <a:srgbClr val="000000"/>
                </a:solidFill>
                <a:latin typeface="Verdana"/>
                <a:ea typeface="Verdana"/>
                <a:cs typeface="Verdana"/>
                <a:sym typeface="Verdana"/>
              </a:rPr>
              <a:t>TBI</a:t>
            </a:r>
            <a:endParaRPr>
              <a:solidFill>
                <a:srgbClr val="000000"/>
              </a:solidFill>
              <a:latin typeface="Verdana"/>
              <a:ea typeface="Verdana"/>
              <a:cs typeface="Verdana"/>
              <a:sym typeface="Verdana"/>
            </a:endParaRPr>
          </a:p>
        </p:txBody>
      </p:sp>
      <p:pic>
        <p:nvPicPr>
          <p:cNvPr id="64" name="Google Shape;64;p14"/>
          <p:cNvPicPr preferRelativeResize="0"/>
          <p:nvPr/>
        </p:nvPicPr>
        <p:blipFill rotWithShape="1">
          <a:blip r:embed="rId3">
            <a:alphaModFix/>
          </a:blip>
          <a:srcRect l="33486" t="26350" r="13779" b="8953"/>
          <a:stretch/>
        </p:blipFill>
        <p:spPr>
          <a:xfrm>
            <a:off x="4252700" y="1430762"/>
            <a:ext cx="4579600" cy="3158749"/>
          </a:xfrm>
          <a:prstGeom prst="rect">
            <a:avLst/>
          </a:prstGeom>
          <a:noFill/>
          <a:ln>
            <a:noFill/>
          </a:ln>
        </p:spPr>
      </p:pic>
      <p:sp>
        <p:nvSpPr>
          <p:cNvPr id="65" name="Google Shape;65;p14"/>
          <p:cNvSpPr txBox="1"/>
          <p:nvPr/>
        </p:nvSpPr>
        <p:spPr>
          <a:xfrm>
            <a:off x="4564500" y="4694275"/>
            <a:ext cx="4579500" cy="28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Verdana"/>
                <a:ea typeface="Verdana"/>
                <a:cs typeface="Verdana"/>
                <a:sym typeface="Verdana"/>
              </a:rPr>
              <a:t>Traumatic Brain Injury in the United States: Emergency Department Visits, Hospitalizations and Deaths 2002–2006. </a:t>
            </a:r>
            <a:r>
              <a:rPr lang="en" sz="1000">
                <a:latin typeface="Verdana"/>
                <a:ea typeface="Verdana"/>
                <a:cs typeface="Verdana"/>
                <a:sym typeface="Verdana"/>
              </a:rPr>
              <a:t>CDC 2010.</a:t>
            </a:r>
            <a:endParaRPr sz="1000">
              <a:latin typeface="Verdana"/>
              <a:ea typeface="Verdana"/>
              <a:cs typeface="Verdana"/>
              <a:sym typeface="Verdana"/>
            </a:endParaRPr>
          </a:p>
        </p:txBody>
      </p:sp>
      <p:sp>
        <p:nvSpPr>
          <p:cNvPr id="66" name="Google Shape;66;p14"/>
          <p:cNvSpPr/>
          <p:nvPr/>
        </p:nvSpPr>
        <p:spPr>
          <a:xfrm>
            <a:off x="4910700" y="2129763"/>
            <a:ext cx="1026600" cy="2243700"/>
          </a:xfrm>
          <a:prstGeom prst="rect">
            <a:avLst/>
          </a:prstGeom>
          <a:noFill/>
          <a:ln w="38100"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txBox="1">
            <a:spLocks noGrp="1"/>
          </p:cNvSpPr>
          <p:nvPr>
            <p:ph type="title"/>
          </p:nvPr>
        </p:nvSpPr>
        <p:spPr>
          <a:xfrm>
            <a:off x="311700" y="30840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Traumatic Brain Injury (TBI)</a:t>
            </a:r>
            <a:endParaRPr sz="2600">
              <a:solidFill>
                <a:schemeClr val="lt1"/>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2"/>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32"/>
          <p:cNvPicPr preferRelativeResize="0"/>
          <p:nvPr/>
        </p:nvPicPr>
        <p:blipFill>
          <a:blip r:embed="rId3">
            <a:alphaModFix/>
          </a:blip>
          <a:stretch>
            <a:fillRect/>
          </a:stretch>
        </p:blipFill>
        <p:spPr>
          <a:xfrm>
            <a:off x="2555000" y="1585125"/>
            <a:ext cx="4754875" cy="3389626"/>
          </a:xfrm>
          <a:prstGeom prst="rect">
            <a:avLst/>
          </a:prstGeom>
          <a:noFill/>
          <a:ln>
            <a:noFill/>
          </a:ln>
        </p:spPr>
      </p:pic>
      <p:sp>
        <p:nvSpPr>
          <p:cNvPr id="257" name="Google Shape;257;p32"/>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NeuroRat GUI and Signal Processing</a:t>
            </a:r>
            <a:endParaRPr sz="2600">
              <a:solidFill>
                <a:schemeClr val="lt1"/>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3"/>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3"/>
          <p:cNvSpPr txBox="1">
            <a:spLocks noGrp="1"/>
          </p:cNvSpPr>
          <p:nvPr>
            <p:ph type="body" idx="1"/>
          </p:nvPr>
        </p:nvSpPr>
        <p:spPr>
          <a:xfrm>
            <a:off x="171550" y="1800400"/>
            <a:ext cx="3497700" cy="2544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solidFill>
                  <a:srgbClr val="38761D"/>
                </a:solidFill>
                <a:latin typeface="Verdana"/>
                <a:ea typeface="Verdana"/>
                <a:cs typeface="Verdana"/>
                <a:sym typeface="Verdana"/>
              </a:rPr>
              <a:t>Display</a:t>
            </a:r>
            <a:r>
              <a:rPr lang="en">
                <a:solidFill>
                  <a:srgbClr val="000000"/>
                </a:solidFill>
                <a:latin typeface="Verdana"/>
                <a:ea typeface="Verdana"/>
                <a:cs typeface="Verdana"/>
                <a:sym typeface="Verdana"/>
              </a:rPr>
              <a:t> EEG waveform </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 sz="2400">
                <a:solidFill>
                  <a:srgbClr val="38761D"/>
                </a:solidFill>
                <a:latin typeface="Verdana"/>
                <a:ea typeface="Verdana"/>
                <a:cs typeface="Verdana"/>
                <a:sym typeface="Verdana"/>
              </a:rPr>
              <a:t>Employ</a:t>
            </a:r>
            <a:r>
              <a:rPr lang="en">
                <a:solidFill>
                  <a:srgbClr val="000000"/>
                </a:solidFill>
                <a:latin typeface="Verdana"/>
                <a:ea typeface="Verdana"/>
                <a:cs typeface="Verdana"/>
                <a:sym typeface="Verdana"/>
              </a:rPr>
              <a:t> signal processing algorithms</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None/>
            </a:pPr>
            <a:r>
              <a:rPr lang="en" sz="2400">
                <a:solidFill>
                  <a:srgbClr val="38761D"/>
                </a:solidFill>
                <a:latin typeface="Verdana"/>
                <a:ea typeface="Verdana"/>
                <a:cs typeface="Verdana"/>
                <a:sym typeface="Verdana"/>
              </a:rPr>
              <a:t>Design </a:t>
            </a:r>
            <a:r>
              <a:rPr lang="en">
                <a:solidFill>
                  <a:srgbClr val="000000"/>
                </a:solidFill>
                <a:latin typeface="Verdana"/>
                <a:ea typeface="Verdana"/>
                <a:cs typeface="Verdana"/>
                <a:sym typeface="Verdana"/>
              </a:rPr>
              <a:t>user-friendly interface</a:t>
            </a:r>
            <a:endParaRPr>
              <a:solidFill>
                <a:srgbClr val="000000"/>
              </a:solidFill>
              <a:latin typeface="Verdana"/>
              <a:ea typeface="Verdana"/>
              <a:cs typeface="Verdana"/>
              <a:sym typeface="Verdana"/>
            </a:endParaRPr>
          </a:p>
        </p:txBody>
      </p:sp>
      <p:sp>
        <p:nvSpPr>
          <p:cNvPr id="264" name="Google Shape;264;p33"/>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Simple and User Friendly GUI</a:t>
            </a:r>
            <a:endParaRPr sz="2600">
              <a:solidFill>
                <a:schemeClr val="lt1"/>
              </a:solidFill>
              <a:latin typeface="Verdana"/>
              <a:ea typeface="Verdana"/>
              <a:cs typeface="Verdana"/>
              <a:sym typeface="Verdana"/>
            </a:endParaRPr>
          </a:p>
        </p:txBody>
      </p:sp>
      <p:grpSp>
        <p:nvGrpSpPr>
          <p:cNvPr id="265" name="Google Shape;265;p33"/>
          <p:cNvGrpSpPr/>
          <p:nvPr/>
        </p:nvGrpSpPr>
        <p:grpSpPr>
          <a:xfrm>
            <a:off x="4224002" y="1491815"/>
            <a:ext cx="4608286" cy="3071440"/>
            <a:chOff x="2027999" y="1509150"/>
            <a:chExt cx="3760025" cy="2586476"/>
          </a:xfrm>
        </p:grpSpPr>
        <p:pic>
          <p:nvPicPr>
            <p:cNvPr id="266" name="Google Shape;266;p33"/>
            <p:cNvPicPr preferRelativeResize="0"/>
            <p:nvPr/>
          </p:nvPicPr>
          <p:blipFill>
            <a:blip r:embed="rId3">
              <a:alphaModFix/>
            </a:blip>
            <a:stretch>
              <a:fillRect/>
            </a:stretch>
          </p:blipFill>
          <p:spPr>
            <a:xfrm>
              <a:off x="2373425" y="1780050"/>
              <a:ext cx="3280823" cy="1576450"/>
            </a:xfrm>
            <a:prstGeom prst="rect">
              <a:avLst/>
            </a:prstGeom>
            <a:noFill/>
            <a:ln>
              <a:noFill/>
            </a:ln>
          </p:spPr>
        </p:pic>
        <p:pic>
          <p:nvPicPr>
            <p:cNvPr id="267" name="Google Shape;267;p33"/>
            <p:cNvPicPr preferRelativeResize="0"/>
            <p:nvPr/>
          </p:nvPicPr>
          <p:blipFill>
            <a:blip r:embed="rId4">
              <a:alphaModFix/>
            </a:blip>
            <a:stretch>
              <a:fillRect/>
            </a:stretch>
          </p:blipFill>
          <p:spPr>
            <a:xfrm>
              <a:off x="2027999" y="1509150"/>
              <a:ext cx="3760025" cy="258647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1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4"/>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4"/>
          <p:cNvSpPr/>
          <p:nvPr/>
        </p:nvSpPr>
        <p:spPr>
          <a:xfrm>
            <a:off x="4757225" y="1338475"/>
            <a:ext cx="3708000" cy="3489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4" name="Google Shape;274;p34"/>
          <p:cNvCxnSpPr/>
          <p:nvPr/>
        </p:nvCxnSpPr>
        <p:spPr>
          <a:xfrm>
            <a:off x="4766725" y="2260725"/>
            <a:ext cx="3698400" cy="9600"/>
          </a:xfrm>
          <a:prstGeom prst="straightConnector1">
            <a:avLst/>
          </a:prstGeom>
          <a:noFill/>
          <a:ln w="9525" cap="flat" cmpd="sng">
            <a:solidFill>
              <a:schemeClr val="dk2"/>
            </a:solidFill>
            <a:prstDash val="solid"/>
            <a:round/>
            <a:headEnd type="none" w="med" len="med"/>
            <a:tailEnd type="none" w="med" len="med"/>
          </a:ln>
        </p:spPr>
      </p:cxnSp>
      <p:cxnSp>
        <p:nvCxnSpPr>
          <p:cNvPr id="275" name="Google Shape;275;p34"/>
          <p:cNvCxnSpPr/>
          <p:nvPr/>
        </p:nvCxnSpPr>
        <p:spPr>
          <a:xfrm>
            <a:off x="4776275" y="3877550"/>
            <a:ext cx="3669900" cy="0"/>
          </a:xfrm>
          <a:prstGeom prst="straightConnector1">
            <a:avLst/>
          </a:prstGeom>
          <a:noFill/>
          <a:ln w="9525" cap="flat" cmpd="sng">
            <a:solidFill>
              <a:schemeClr val="dk2"/>
            </a:solidFill>
            <a:prstDash val="solid"/>
            <a:round/>
            <a:headEnd type="none" w="med" len="med"/>
            <a:tailEnd type="none" w="med" len="med"/>
          </a:ln>
        </p:spPr>
      </p:cxnSp>
      <p:cxnSp>
        <p:nvCxnSpPr>
          <p:cNvPr id="276" name="Google Shape;276;p34"/>
          <p:cNvCxnSpPr/>
          <p:nvPr/>
        </p:nvCxnSpPr>
        <p:spPr>
          <a:xfrm flipH="1">
            <a:off x="5591200" y="1345825"/>
            <a:ext cx="12300" cy="3474600"/>
          </a:xfrm>
          <a:prstGeom prst="straightConnector1">
            <a:avLst/>
          </a:prstGeom>
          <a:noFill/>
          <a:ln w="9525" cap="flat" cmpd="sng">
            <a:solidFill>
              <a:schemeClr val="dk2"/>
            </a:solidFill>
            <a:prstDash val="solid"/>
            <a:round/>
            <a:headEnd type="none" w="med" len="med"/>
            <a:tailEnd type="none" w="med" len="med"/>
          </a:ln>
        </p:spPr>
      </p:cxnSp>
      <p:cxnSp>
        <p:nvCxnSpPr>
          <p:cNvPr id="277" name="Google Shape;277;p34"/>
          <p:cNvCxnSpPr/>
          <p:nvPr/>
        </p:nvCxnSpPr>
        <p:spPr>
          <a:xfrm>
            <a:off x="7618950" y="1338497"/>
            <a:ext cx="0" cy="3470100"/>
          </a:xfrm>
          <a:prstGeom prst="straightConnector1">
            <a:avLst/>
          </a:prstGeom>
          <a:noFill/>
          <a:ln w="9525" cap="flat" cmpd="sng">
            <a:solidFill>
              <a:schemeClr val="dk2"/>
            </a:solidFill>
            <a:prstDash val="solid"/>
            <a:round/>
            <a:headEnd type="none" w="med" len="med"/>
            <a:tailEnd type="none" w="med" len="med"/>
          </a:ln>
        </p:spPr>
      </p:cxnSp>
      <p:pic>
        <p:nvPicPr>
          <p:cNvPr id="278" name="Google Shape;278;p34"/>
          <p:cNvPicPr preferRelativeResize="0"/>
          <p:nvPr/>
        </p:nvPicPr>
        <p:blipFill>
          <a:blip r:embed="rId3">
            <a:alphaModFix/>
          </a:blip>
          <a:stretch>
            <a:fillRect/>
          </a:stretch>
        </p:blipFill>
        <p:spPr>
          <a:xfrm>
            <a:off x="5894696" y="2421850"/>
            <a:ext cx="1433054" cy="1189500"/>
          </a:xfrm>
          <a:prstGeom prst="rect">
            <a:avLst/>
          </a:prstGeom>
          <a:noFill/>
          <a:ln>
            <a:noFill/>
          </a:ln>
        </p:spPr>
      </p:pic>
      <p:sp>
        <p:nvSpPr>
          <p:cNvPr id="279" name="Google Shape;279;p34"/>
          <p:cNvSpPr txBox="1">
            <a:spLocks noGrp="1"/>
          </p:cNvSpPr>
          <p:nvPr>
            <p:ph type="body" idx="1"/>
          </p:nvPr>
        </p:nvSpPr>
        <p:spPr>
          <a:xfrm>
            <a:off x="171550" y="1716200"/>
            <a:ext cx="4221000" cy="2714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solidFill>
                  <a:schemeClr val="dk1"/>
                </a:solidFill>
                <a:latin typeface="Verdana"/>
                <a:ea typeface="Verdana"/>
                <a:cs typeface="Verdana"/>
                <a:sym typeface="Verdana"/>
              </a:rPr>
              <a:t>Open Field Test</a:t>
            </a:r>
            <a:endParaRPr sz="2400">
              <a:solidFill>
                <a:schemeClr val="dk1"/>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 sz="2400">
                <a:solidFill>
                  <a:srgbClr val="38761D"/>
                </a:solidFill>
                <a:latin typeface="Verdana"/>
                <a:ea typeface="Verdana"/>
                <a:cs typeface="Verdana"/>
                <a:sym typeface="Verdana"/>
              </a:rPr>
              <a:t>Less Stressed</a:t>
            </a:r>
            <a:r>
              <a:rPr lang="en">
                <a:solidFill>
                  <a:schemeClr val="dk1"/>
                </a:solidFill>
                <a:latin typeface="Verdana"/>
                <a:ea typeface="Verdana"/>
                <a:cs typeface="Verdana"/>
                <a:sym typeface="Verdana"/>
              </a:rPr>
              <a:t>: More time in center</a:t>
            </a:r>
            <a:endParaRPr>
              <a:solidFill>
                <a:schemeClr val="dk1"/>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 sz="2400">
                <a:solidFill>
                  <a:srgbClr val="980000"/>
                </a:solidFill>
                <a:latin typeface="Verdana"/>
                <a:ea typeface="Verdana"/>
                <a:cs typeface="Verdana"/>
                <a:sym typeface="Verdana"/>
              </a:rPr>
              <a:t>More Stressed</a:t>
            </a:r>
            <a:r>
              <a:rPr lang="en">
                <a:solidFill>
                  <a:schemeClr val="dk1"/>
                </a:solidFill>
                <a:latin typeface="Verdana"/>
                <a:ea typeface="Verdana"/>
                <a:cs typeface="Verdana"/>
                <a:sym typeface="Verdana"/>
              </a:rPr>
              <a:t>: More time in sides and corners</a:t>
            </a:r>
            <a:endParaRPr>
              <a:solidFill>
                <a:schemeClr val="dk1"/>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latin typeface="Verdana"/>
              <a:ea typeface="Verdana"/>
              <a:cs typeface="Verdana"/>
              <a:sym typeface="Verdana"/>
            </a:endParaRPr>
          </a:p>
        </p:txBody>
      </p:sp>
      <p:sp>
        <p:nvSpPr>
          <p:cNvPr id="280" name="Google Shape;280;p34"/>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Results: ADMEM</a:t>
            </a:r>
            <a:endParaRPr sz="2600">
              <a:solidFill>
                <a:schemeClr val="lt1"/>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5"/>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Results: ADMEM</a:t>
            </a:r>
            <a:endParaRPr sz="2600">
              <a:solidFill>
                <a:schemeClr val="lt1"/>
              </a:solidFill>
              <a:latin typeface="Verdana"/>
              <a:ea typeface="Verdana"/>
              <a:cs typeface="Verdana"/>
              <a:sym typeface="Verdana"/>
            </a:endParaRPr>
          </a:p>
        </p:txBody>
      </p:sp>
      <p:pic>
        <p:nvPicPr>
          <p:cNvPr id="287" name="Google Shape;287;p35"/>
          <p:cNvPicPr preferRelativeResize="0"/>
          <p:nvPr/>
        </p:nvPicPr>
        <p:blipFill>
          <a:blip r:embed="rId3">
            <a:alphaModFix/>
          </a:blip>
          <a:stretch>
            <a:fillRect/>
          </a:stretch>
        </p:blipFill>
        <p:spPr>
          <a:xfrm>
            <a:off x="430575" y="1230475"/>
            <a:ext cx="4380026" cy="3787250"/>
          </a:xfrm>
          <a:prstGeom prst="rect">
            <a:avLst/>
          </a:prstGeom>
          <a:noFill/>
          <a:ln>
            <a:noFill/>
          </a:ln>
        </p:spPr>
      </p:pic>
      <p:sp>
        <p:nvSpPr>
          <p:cNvPr id="288" name="Google Shape;288;p35"/>
          <p:cNvSpPr txBox="1"/>
          <p:nvPr/>
        </p:nvSpPr>
        <p:spPr>
          <a:xfrm>
            <a:off x="5152693" y="1447144"/>
            <a:ext cx="3816900" cy="10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Verdana"/>
                <a:ea typeface="Verdana"/>
                <a:cs typeface="Verdana"/>
                <a:sym typeface="Verdana"/>
              </a:rPr>
              <a:t>Qualitative: PND 26 rats with NeuroRat mounts showed </a:t>
            </a:r>
            <a:r>
              <a:rPr lang="en" sz="2000">
                <a:solidFill>
                  <a:srgbClr val="980000"/>
                </a:solidFill>
                <a:latin typeface="Verdana"/>
                <a:ea typeface="Verdana"/>
                <a:cs typeface="Verdana"/>
                <a:sym typeface="Verdana"/>
              </a:rPr>
              <a:t>less time</a:t>
            </a:r>
            <a:r>
              <a:rPr lang="en" sz="2000">
                <a:latin typeface="Verdana"/>
                <a:ea typeface="Verdana"/>
                <a:cs typeface="Verdana"/>
                <a:sym typeface="Verdana"/>
              </a:rPr>
              <a:t> in the center. </a:t>
            </a:r>
            <a:endParaRPr sz="2000">
              <a:latin typeface="Verdana"/>
              <a:ea typeface="Verdana"/>
              <a:cs typeface="Verdana"/>
              <a:sym typeface="Verdana"/>
            </a:endParaRPr>
          </a:p>
          <a:p>
            <a:pPr marL="0" lvl="0" indent="0" algn="l" rtl="0">
              <a:spcBef>
                <a:spcPts val="0"/>
              </a:spcBef>
              <a:spcAft>
                <a:spcPts val="0"/>
              </a:spcAft>
              <a:buNone/>
            </a:pPr>
            <a:endParaRPr sz="2000">
              <a:latin typeface="Verdana"/>
              <a:ea typeface="Verdana"/>
              <a:cs typeface="Verdana"/>
              <a:sym typeface="Verdana"/>
            </a:endParaRPr>
          </a:p>
          <a:p>
            <a:pPr marL="0" lvl="0" indent="0" algn="l" rtl="0">
              <a:spcBef>
                <a:spcPts val="0"/>
              </a:spcBef>
              <a:spcAft>
                <a:spcPts val="0"/>
              </a:spcAft>
              <a:buNone/>
            </a:pPr>
            <a:endParaRPr sz="2000">
              <a:latin typeface="Verdana"/>
              <a:ea typeface="Verdana"/>
              <a:cs typeface="Verdana"/>
              <a:sym typeface="Verdana"/>
            </a:endParaRPr>
          </a:p>
          <a:p>
            <a:pPr marL="0" lvl="0" indent="0" algn="l" rtl="0">
              <a:spcBef>
                <a:spcPts val="0"/>
              </a:spcBef>
              <a:spcAft>
                <a:spcPts val="0"/>
              </a:spcAft>
              <a:buNone/>
            </a:pPr>
            <a:r>
              <a:rPr lang="en" sz="2000">
                <a:latin typeface="Verdana"/>
                <a:ea typeface="Verdana"/>
                <a:cs typeface="Verdana"/>
                <a:sym typeface="Verdana"/>
              </a:rPr>
              <a:t>5 subjects</a:t>
            </a:r>
            <a:endParaRPr sz="2000">
              <a:latin typeface="Verdana"/>
              <a:ea typeface="Verdana"/>
              <a:cs typeface="Verdana"/>
              <a:sym typeface="Verdana"/>
            </a:endParaRPr>
          </a:p>
          <a:p>
            <a:pPr marL="0" lvl="0" indent="0" algn="l" rtl="0">
              <a:spcBef>
                <a:spcPts val="0"/>
              </a:spcBef>
              <a:spcAft>
                <a:spcPts val="0"/>
              </a:spcAft>
              <a:buNone/>
            </a:pPr>
            <a:endParaRPr sz="2000">
              <a:latin typeface="Verdana"/>
              <a:ea typeface="Verdana"/>
              <a:cs typeface="Verdana"/>
              <a:sym typeface="Verdana"/>
            </a:endParaRPr>
          </a:p>
          <a:p>
            <a:pPr marL="0" lvl="0" indent="0" algn="l" rtl="0">
              <a:spcBef>
                <a:spcPts val="0"/>
              </a:spcBef>
              <a:spcAft>
                <a:spcPts val="0"/>
              </a:spcAft>
              <a:buNone/>
            </a:pPr>
            <a:r>
              <a:rPr lang="en" sz="2000">
                <a:latin typeface="Verdana"/>
                <a:ea typeface="Verdana"/>
                <a:cs typeface="Verdana"/>
                <a:sym typeface="Verdana"/>
              </a:rPr>
              <a:t>5 headmounts</a:t>
            </a:r>
            <a:endParaRPr sz="2000">
              <a:latin typeface="Verdana"/>
              <a:ea typeface="Verdana"/>
              <a:cs typeface="Verdana"/>
              <a:sym typeface="Verdana"/>
            </a:endParaRPr>
          </a:p>
          <a:p>
            <a:pPr marL="0" lvl="0" indent="0" algn="l" rtl="0">
              <a:spcBef>
                <a:spcPts val="0"/>
              </a:spcBef>
              <a:spcAft>
                <a:spcPts val="0"/>
              </a:spcAft>
              <a:buNone/>
            </a:pPr>
            <a:endParaRPr sz="2000">
              <a:latin typeface="Verdana"/>
              <a:ea typeface="Verdana"/>
              <a:cs typeface="Verdana"/>
              <a:sym typeface="Verdana"/>
            </a:endParaRPr>
          </a:p>
          <a:p>
            <a:pPr marL="0" lvl="0" indent="0" algn="l" rtl="0">
              <a:spcBef>
                <a:spcPts val="0"/>
              </a:spcBef>
              <a:spcAft>
                <a:spcPts val="0"/>
              </a:spcAft>
              <a:buNone/>
            </a:pPr>
            <a:r>
              <a:rPr lang="en" sz="2000">
                <a:latin typeface="Verdana"/>
                <a:ea typeface="Verdana"/>
                <a:cs typeface="Verdana"/>
                <a:sym typeface="Verdana"/>
              </a:rPr>
              <a:t>One open field test</a:t>
            </a:r>
            <a:endParaRPr sz="2000">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6"/>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Results: ADMEM</a:t>
            </a:r>
            <a:endParaRPr sz="2600">
              <a:solidFill>
                <a:schemeClr val="lt1"/>
              </a:solidFill>
              <a:latin typeface="Verdana"/>
              <a:ea typeface="Verdana"/>
              <a:cs typeface="Verdana"/>
              <a:sym typeface="Verdana"/>
            </a:endParaRPr>
          </a:p>
        </p:txBody>
      </p:sp>
      <p:grpSp>
        <p:nvGrpSpPr>
          <p:cNvPr id="295" name="Google Shape;295;p36"/>
          <p:cNvGrpSpPr/>
          <p:nvPr/>
        </p:nvGrpSpPr>
        <p:grpSpPr>
          <a:xfrm>
            <a:off x="311700" y="1890300"/>
            <a:ext cx="4841726" cy="1995550"/>
            <a:chOff x="323350" y="1206550"/>
            <a:chExt cx="4841726" cy="1995550"/>
          </a:xfrm>
        </p:grpSpPr>
        <p:sp>
          <p:nvSpPr>
            <p:cNvPr id="296" name="Google Shape;296;p36"/>
            <p:cNvSpPr txBox="1"/>
            <p:nvPr/>
          </p:nvSpPr>
          <p:spPr>
            <a:xfrm rot="-5400000">
              <a:off x="-384200" y="1914100"/>
              <a:ext cx="1785600" cy="37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Verdana"/>
                  <a:ea typeface="Verdana"/>
                  <a:cs typeface="Verdana"/>
                  <a:sym typeface="Verdana"/>
                </a:rPr>
                <a:t>% time in the center</a:t>
              </a:r>
              <a:endParaRPr sz="1100">
                <a:latin typeface="Verdana"/>
                <a:ea typeface="Verdana"/>
                <a:cs typeface="Verdana"/>
                <a:sym typeface="Verdana"/>
              </a:endParaRPr>
            </a:p>
          </p:txBody>
        </p:sp>
        <p:pic>
          <p:nvPicPr>
            <p:cNvPr id="297" name="Google Shape;297;p36"/>
            <p:cNvPicPr preferRelativeResize="0"/>
            <p:nvPr/>
          </p:nvPicPr>
          <p:blipFill rotWithShape="1">
            <a:blip r:embed="rId3">
              <a:alphaModFix/>
            </a:blip>
            <a:srcRect b="47484"/>
            <a:stretch/>
          </p:blipFill>
          <p:spPr>
            <a:xfrm>
              <a:off x="592850" y="1285750"/>
              <a:ext cx="4572226" cy="1916350"/>
            </a:xfrm>
            <a:prstGeom prst="rect">
              <a:avLst/>
            </a:prstGeom>
            <a:noFill/>
            <a:ln>
              <a:noFill/>
            </a:ln>
          </p:spPr>
        </p:pic>
        <p:sp>
          <p:nvSpPr>
            <p:cNvPr id="298" name="Google Shape;298;p36"/>
            <p:cNvSpPr txBox="1"/>
            <p:nvPr/>
          </p:nvSpPr>
          <p:spPr>
            <a:xfrm>
              <a:off x="1098250" y="2843700"/>
              <a:ext cx="1549800" cy="26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Verdana"/>
                  <a:ea typeface="Verdana"/>
                  <a:cs typeface="Verdana"/>
                  <a:sym typeface="Verdana"/>
                </a:rPr>
                <a:t>Control    ADMEM</a:t>
              </a:r>
              <a:endParaRPr sz="1100">
                <a:latin typeface="Verdana"/>
                <a:ea typeface="Verdana"/>
                <a:cs typeface="Verdana"/>
                <a:sym typeface="Verdana"/>
              </a:endParaRPr>
            </a:p>
          </p:txBody>
        </p:sp>
        <p:sp>
          <p:nvSpPr>
            <p:cNvPr id="299" name="Google Shape;299;p36"/>
            <p:cNvSpPr txBox="1"/>
            <p:nvPr/>
          </p:nvSpPr>
          <p:spPr>
            <a:xfrm>
              <a:off x="3384250" y="2843700"/>
              <a:ext cx="1549800" cy="26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Verdana"/>
                  <a:ea typeface="Verdana"/>
                  <a:cs typeface="Verdana"/>
                  <a:sym typeface="Verdana"/>
                </a:rPr>
                <a:t>Control    ADMEM</a:t>
              </a:r>
              <a:endParaRPr sz="1100">
                <a:latin typeface="Verdana"/>
                <a:ea typeface="Verdana"/>
                <a:cs typeface="Verdana"/>
                <a:sym typeface="Verdana"/>
              </a:endParaRPr>
            </a:p>
          </p:txBody>
        </p:sp>
      </p:grpSp>
      <p:sp>
        <p:nvSpPr>
          <p:cNvPr id="300" name="Google Shape;300;p36"/>
          <p:cNvSpPr txBox="1"/>
          <p:nvPr/>
        </p:nvSpPr>
        <p:spPr>
          <a:xfrm>
            <a:off x="5508225" y="1573950"/>
            <a:ext cx="3074400" cy="19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Verdana"/>
                <a:ea typeface="Verdana"/>
                <a:cs typeface="Verdana"/>
                <a:sym typeface="Verdana"/>
              </a:rPr>
              <a:t>Quantitative: PND 26 rats with NeuroRat mounts showed </a:t>
            </a:r>
            <a:r>
              <a:rPr lang="en" sz="2000">
                <a:solidFill>
                  <a:srgbClr val="980000"/>
                </a:solidFill>
                <a:latin typeface="Verdana"/>
                <a:ea typeface="Verdana"/>
                <a:cs typeface="Verdana"/>
                <a:sym typeface="Verdana"/>
              </a:rPr>
              <a:t>less time</a:t>
            </a:r>
            <a:r>
              <a:rPr lang="en" sz="2000">
                <a:latin typeface="Verdana"/>
                <a:ea typeface="Verdana"/>
                <a:cs typeface="Verdana"/>
                <a:sym typeface="Verdana"/>
              </a:rPr>
              <a:t> in the center.</a:t>
            </a:r>
            <a:endParaRPr sz="2000">
              <a:latin typeface="Verdana"/>
              <a:ea typeface="Verdana"/>
              <a:cs typeface="Verdana"/>
              <a:sym typeface="Verdana"/>
            </a:endParaRPr>
          </a:p>
          <a:p>
            <a:pPr marL="0" lvl="0" indent="0" algn="l" rtl="0">
              <a:spcBef>
                <a:spcPts val="0"/>
              </a:spcBef>
              <a:spcAft>
                <a:spcPts val="0"/>
              </a:spcAft>
              <a:buNone/>
            </a:pPr>
            <a:endParaRPr sz="2000">
              <a:latin typeface="Verdana"/>
              <a:ea typeface="Verdana"/>
              <a:cs typeface="Verdana"/>
              <a:sym typeface="Verdana"/>
            </a:endParaRPr>
          </a:p>
          <a:p>
            <a:pPr marL="0" lvl="0" indent="0" algn="l" rtl="0">
              <a:spcBef>
                <a:spcPts val="0"/>
              </a:spcBef>
              <a:spcAft>
                <a:spcPts val="0"/>
              </a:spcAft>
              <a:buNone/>
            </a:pPr>
            <a:endParaRPr sz="2000">
              <a:latin typeface="Verdana"/>
              <a:ea typeface="Verdana"/>
              <a:cs typeface="Verdana"/>
              <a:sym typeface="Verdana"/>
            </a:endParaRPr>
          </a:p>
        </p:txBody>
      </p:sp>
      <p:sp>
        <p:nvSpPr>
          <p:cNvPr id="301" name="Google Shape;301;p36"/>
          <p:cNvSpPr txBox="1"/>
          <p:nvPr/>
        </p:nvSpPr>
        <p:spPr>
          <a:xfrm>
            <a:off x="1304300" y="1593175"/>
            <a:ext cx="1451700" cy="26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Verdana"/>
                <a:ea typeface="Verdana"/>
                <a:cs typeface="Verdana"/>
                <a:sym typeface="Verdana"/>
              </a:rPr>
              <a:t>PND 22</a:t>
            </a:r>
            <a:endParaRPr sz="1800">
              <a:latin typeface="Verdana"/>
              <a:ea typeface="Verdana"/>
              <a:cs typeface="Verdana"/>
              <a:sym typeface="Verdana"/>
            </a:endParaRPr>
          </a:p>
        </p:txBody>
      </p:sp>
      <p:sp>
        <p:nvSpPr>
          <p:cNvPr id="302" name="Google Shape;302;p36"/>
          <p:cNvSpPr txBox="1"/>
          <p:nvPr/>
        </p:nvSpPr>
        <p:spPr>
          <a:xfrm>
            <a:off x="3514100" y="1597937"/>
            <a:ext cx="1410600" cy="26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Verdana"/>
                <a:ea typeface="Verdana"/>
                <a:cs typeface="Verdana"/>
                <a:sym typeface="Verdana"/>
              </a:rPr>
              <a:t>PND 26</a:t>
            </a:r>
            <a:endParaRPr sz="1800">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7"/>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Results: ADMEM</a:t>
            </a:r>
            <a:endParaRPr sz="2600">
              <a:solidFill>
                <a:schemeClr val="lt1"/>
              </a:solidFill>
              <a:latin typeface="Verdana"/>
              <a:ea typeface="Verdana"/>
              <a:cs typeface="Verdana"/>
              <a:sym typeface="Verdana"/>
            </a:endParaRPr>
          </a:p>
        </p:txBody>
      </p:sp>
      <p:pic>
        <p:nvPicPr>
          <p:cNvPr id="309" name="Google Shape;309;p37"/>
          <p:cNvPicPr preferRelativeResize="0"/>
          <p:nvPr/>
        </p:nvPicPr>
        <p:blipFill>
          <a:blip r:embed="rId3">
            <a:alphaModFix/>
          </a:blip>
          <a:stretch>
            <a:fillRect/>
          </a:stretch>
        </p:blipFill>
        <p:spPr>
          <a:xfrm>
            <a:off x="465700" y="1328400"/>
            <a:ext cx="4506542" cy="3649200"/>
          </a:xfrm>
          <a:prstGeom prst="rect">
            <a:avLst/>
          </a:prstGeom>
          <a:noFill/>
          <a:ln>
            <a:noFill/>
          </a:ln>
        </p:spPr>
      </p:pic>
      <p:sp>
        <p:nvSpPr>
          <p:cNvPr id="310" name="Google Shape;310;p37"/>
          <p:cNvSpPr txBox="1"/>
          <p:nvPr/>
        </p:nvSpPr>
        <p:spPr>
          <a:xfrm>
            <a:off x="5559250" y="2159000"/>
            <a:ext cx="3227700" cy="10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Verdana"/>
                <a:ea typeface="Verdana"/>
                <a:cs typeface="Verdana"/>
                <a:sym typeface="Verdana"/>
              </a:rPr>
              <a:t>While we observed late-induced stress, NeuroRat </a:t>
            </a:r>
            <a:r>
              <a:rPr lang="en" sz="2000">
                <a:solidFill>
                  <a:srgbClr val="38761D"/>
                </a:solidFill>
                <a:latin typeface="Verdana"/>
                <a:ea typeface="Verdana"/>
                <a:cs typeface="Verdana"/>
                <a:sym typeface="Verdana"/>
              </a:rPr>
              <a:t>does not affect weight or eating behaviors </a:t>
            </a:r>
            <a:endParaRPr sz="2000">
              <a:solidFill>
                <a:srgbClr val="38761D"/>
              </a:solidFill>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8"/>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8"/>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Results: Circuitry</a:t>
            </a:r>
            <a:endParaRPr sz="2600">
              <a:solidFill>
                <a:schemeClr val="lt1"/>
              </a:solidFill>
              <a:latin typeface="Verdana"/>
              <a:ea typeface="Verdana"/>
              <a:cs typeface="Verdana"/>
              <a:sym typeface="Verdana"/>
            </a:endParaRPr>
          </a:p>
        </p:txBody>
      </p:sp>
      <p:pic>
        <p:nvPicPr>
          <p:cNvPr id="317" name="Google Shape;317;p38"/>
          <p:cNvPicPr preferRelativeResize="0"/>
          <p:nvPr/>
        </p:nvPicPr>
        <p:blipFill>
          <a:blip r:embed="rId3">
            <a:alphaModFix/>
          </a:blip>
          <a:stretch>
            <a:fillRect/>
          </a:stretch>
        </p:blipFill>
        <p:spPr>
          <a:xfrm>
            <a:off x="125675" y="1647613"/>
            <a:ext cx="3359026" cy="2879175"/>
          </a:xfrm>
          <a:prstGeom prst="rect">
            <a:avLst/>
          </a:prstGeom>
          <a:noFill/>
          <a:ln>
            <a:noFill/>
          </a:ln>
        </p:spPr>
      </p:pic>
      <p:pic>
        <p:nvPicPr>
          <p:cNvPr id="318" name="Google Shape;318;p38"/>
          <p:cNvPicPr preferRelativeResize="0"/>
          <p:nvPr/>
        </p:nvPicPr>
        <p:blipFill>
          <a:blip r:embed="rId4">
            <a:alphaModFix/>
          </a:blip>
          <a:stretch>
            <a:fillRect/>
          </a:stretch>
        </p:blipFill>
        <p:spPr>
          <a:xfrm>
            <a:off x="3738026" y="1781063"/>
            <a:ext cx="5278299" cy="2612274"/>
          </a:xfrm>
          <a:prstGeom prst="rect">
            <a:avLst/>
          </a:prstGeom>
          <a:noFill/>
          <a:ln>
            <a:noFill/>
          </a:ln>
        </p:spPr>
      </p:pic>
      <p:sp>
        <p:nvSpPr>
          <p:cNvPr id="319" name="Google Shape;319;p38"/>
          <p:cNvSpPr txBox="1"/>
          <p:nvPr/>
        </p:nvSpPr>
        <p:spPr>
          <a:xfrm>
            <a:off x="2179950" y="4602975"/>
            <a:ext cx="4784100" cy="4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Verdana"/>
                <a:ea typeface="Verdana"/>
                <a:cs typeface="Verdana"/>
                <a:sym typeface="Verdana"/>
              </a:rPr>
              <a:t>Verify our signal using past literature values</a:t>
            </a:r>
            <a:endParaRPr sz="1600">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9"/>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9"/>
          <p:cNvSpPr txBox="1">
            <a:spLocks noGrp="1"/>
          </p:cNvSpPr>
          <p:nvPr>
            <p:ph type="body" idx="1"/>
          </p:nvPr>
        </p:nvSpPr>
        <p:spPr>
          <a:xfrm>
            <a:off x="311700" y="1676050"/>
            <a:ext cx="576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38761D"/>
                </a:solidFill>
                <a:latin typeface="Verdana"/>
                <a:ea typeface="Verdana"/>
                <a:cs typeface="Verdana"/>
                <a:sym typeface="Verdana"/>
              </a:rPr>
              <a:t>Modular</a:t>
            </a:r>
            <a:r>
              <a:rPr lang="en">
                <a:solidFill>
                  <a:srgbClr val="38761D"/>
                </a:solidFill>
                <a:latin typeface="Verdana"/>
                <a:ea typeface="Verdana"/>
                <a:cs typeface="Verdana"/>
                <a:sym typeface="Verdana"/>
              </a:rPr>
              <a:t> </a:t>
            </a:r>
            <a:r>
              <a:rPr lang="en">
                <a:solidFill>
                  <a:srgbClr val="000000"/>
                </a:solidFill>
                <a:latin typeface="Verdana"/>
                <a:ea typeface="Verdana"/>
                <a:cs typeface="Verdana"/>
                <a:sym typeface="Verdana"/>
              </a:rPr>
              <a:t>to match physical development</a:t>
            </a:r>
            <a:endParaRPr>
              <a:solidFill>
                <a:srgbClr val="000000"/>
              </a:solidFill>
              <a:latin typeface="Verdana"/>
              <a:ea typeface="Verdana"/>
              <a:cs typeface="Verdana"/>
              <a:sym typeface="Verdana"/>
            </a:endParaRPr>
          </a:p>
          <a:p>
            <a:pPr marL="0" lvl="0" indent="0" algn="l" rtl="0">
              <a:spcBef>
                <a:spcPts val="1600"/>
              </a:spcBef>
              <a:spcAft>
                <a:spcPts val="0"/>
              </a:spcAft>
              <a:buNone/>
            </a:pPr>
            <a:endParaRPr>
              <a:solidFill>
                <a:srgbClr val="38761D"/>
              </a:solidFill>
            </a:endParaRPr>
          </a:p>
          <a:p>
            <a:pPr marL="0" lvl="0" indent="0" algn="l" rtl="0">
              <a:spcBef>
                <a:spcPts val="1600"/>
              </a:spcBef>
              <a:spcAft>
                <a:spcPts val="1600"/>
              </a:spcAft>
              <a:buNone/>
            </a:pPr>
            <a:endParaRPr>
              <a:solidFill>
                <a:srgbClr val="38761D"/>
              </a:solidFill>
            </a:endParaRPr>
          </a:p>
        </p:txBody>
      </p:sp>
      <p:sp>
        <p:nvSpPr>
          <p:cNvPr id="326" name="Google Shape;326;p39"/>
          <p:cNvSpPr txBox="1">
            <a:spLocks noGrp="1"/>
          </p:cNvSpPr>
          <p:nvPr>
            <p:ph type="body" idx="1"/>
          </p:nvPr>
        </p:nvSpPr>
        <p:spPr>
          <a:xfrm>
            <a:off x="311700" y="2918875"/>
            <a:ext cx="6611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38761D"/>
                </a:solidFill>
                <a:latin typeface="Verdana"/>
                <a:ea typeface="Verdana"/>
                <a:cs typeface="Verdana"/>
                <a:sym typeface="Verdana"/>
              </a:rPr>
              <a:t>Wireless </a:t>
            </a:r>
            <a:r>
              <a:rPr lang="en">
                <a:solidFill>
                  <a:srgbClr val="000000"/>
                </a:solidFill>
                <a:latin typeface="Verdana"/>
                <a:ea typeface="Verdana"/>
                <a:cs typeface="Verdana"/>
                <a:sym typeface="Verdana"/>
              </a:rPr>
              <a:t>to allow for rat mobility</a:t>
            </a:r>
            <a:endParaRPr>
              <a:solidFill>
                <a:srgbClr val="000000"/>
              </a:solidFill>
              <a:latin typeface="Verdana"/>
              <a:ea typeface="Verdana"/>
              <a:cs typeface="Verdana"/>
              <a:sym typeface="Verdana"/>
            </a:endParaRPr>
          </a:p>
          <a:p>
            <a:pPr marL="0" lvl="0" indent="0" algn="l" rtl="0">
              <a:spcBef>
                <a:spcPts val="1600"/>
              </a:spcBef>
              <a:spcAft>
                <a:spcPts val="0"/>
              </a:spcAft>
              <a:buNone/>
            </a:pPr>
            <a:endParaRPr>
              <a:solidFill>
                <a:srgbClr val="38761D"/>
              </a:solidFill>
            </a:endParaRPr>
          </a:p>
          <a:p>
            <a:pPr marL="0" lvl="0" indent="0" algn="l" rtl="0">
              <a:spcBef>
                <a:spcPts val="1600"/>
              </a:spcBef>
              <a:spcAft>
                <a:spcPts val="1600"/>
              </a:spcAft>
              <a:buNone/>
            </a:pPr>
            <a:endParaRPr>
              <a:solidFill>
                <a:srgbClr val="38761D"/>
              </a:solidFill>
            </a:endParaRPr>
          </a:p>
        </p:txBody>
      </p:sp>
      <p:sp>
        <p:nvSpPr>
          <p:cNvPr id="327" name="Google Shape;327;p39"/>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NeuroRat</a:t>
            </a:r>
            <a:endParaRPr sz="2600">
              <a:solidFill>
                <a:schemeClr val="lt1"/>
              </a:solidFill>
              <a:latin typeface="Verdana"/>
              <a:ea typeface="Verdana"/>
              <a:cs typeface="Verdana"/>
              <a:sym typeface="Verdana"/>
            </a:endParaRPr>
          </a:p>
        </p:txBody>
      </p:sp>
      <p:pic>
        <p:nvPicPr>
          <p:cNvPr id="328" name="Google Shape;328;p39" descr="See the source image"/>
          <p:cNvPicPr preferRelativeResize="0"/>
          <p:nvPr/>
        </p:nvPicPr>
        <p:blipFill>
          <a:blip r:embed="rId3">
            <a:alphaModFix/>
          </a:blip>
          <a:stretch>
            <a:fillRect/>
          </a:stretch>
        </p:blipFill>
        <p:spPr>
          <a:xfrm>
            <a:off x="5693324" y="1447449"/>
            <a:ext cx="2559850" cy="2714251"/>
          </a:xfrm>
          <a:prstGeom prst="rect">
            <a:avLst/>
          </a:prstGeom>
          <a:noFill/>
          <a:ln>
            <a:noFill/>
          </a:ln>
        </p:spPr>
      </p:pic>
      <p:sp>
        <p:nvSpPr>
          <p:cNvPr id="329" name="Google Shape;329;p39"/>
          <p:cNvSpPr txBox="1"/>
          <p:nvPr/>
        </p:nvSpPr>
        <p:spPr>
          <a:xfrm>
            <a:off x="8105625" y="4833225"/>
            <a:ext cx="953700" cy="26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uFill>
                  <a:noFill/>
                </a:uFill>
                <a:latin typeface="Verdana"/>
                <a:ea typeface="Verdana"/>
                <a:cs typeface="Verdana"/>
                <a:sym typeface="Verdana"/>
                <a:hlinkClick r:id="rId4"/>
              </a:rPr>
              <a:t>1funny.com</a:t>
            </a:r>
            <a:endParaRPr>
              <a:latin typeface="Verdana"/>
              <a:ea typeface="Verdana"/>
              <a:cs typeface="Verdana"/>
              <a:sym typeface="Verdana"/>
            </a:endParaRPr>
          </a:p>
        </p:txBody>
      </p:sp>
      <p:sp>
        <p:nvSpPr>
          <p:cNvPr id="330" name="Google Shape;330;p39"/>
          <p:cNvSpPr txBox="1">
            <a:spLocks noGrp="1"/>
          </p:cNvSpPr>
          <p:nvPr>
            <p:ph type="body" idx="1"/>
          </p:nvPr>
        </p:nvSpPr>
        <p:spPr>
          <a:xfrm>
            <a:off x="311700" y="4161700"/>
            <a:ext cx="6611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38761D"/>
                </a:solidFill>
                <a:latin typeface="Verdana"/>
                <a:ea typeface="Verdana"/>
                <a:cs typeface="Verdana"/>
                <a:sym typeface="Verdana"/>
              </a:rPr>
              <a:t>Non-invasive </a:t>
            </a:r>
            <a:r>
              <a:rPr lang="en">
                <a:solidFill>
                  <a:srgbClr val="000000"/>
                </a:solidFill>
                <a:latin typeface="Verdana"/>
                <a:ea typeface="Verdana"/>
                <a:cs typeface="Verdana"/>
                <a:sym typeface="Verdana"/>
              </a:rPr>
              <a:t>to prevent infection </a:t>
            </a:r>
            <a:endParaRPr>
              <a:solidFill>
                <a:srgbClr val="000000"/>
              </a:solidFill>
              <a:latin typeface="Verdana"/>
              <a:ea typeface="Verdana"/>
              <a:cs typeface="Verdana"/>
              <a:sym typeface="Verdana"/>
            </a:endParaRPr>
          </a:p>
          <a:p>
            <a:pPr marL="0" lvl="0" indent="0" algn="l" rtl="0">
              <a:spcBef>
                <a:spcPts val="1600"/>
              </a:spcBef>
              <a:spcAft>
                <a:spcPts val="0"/>
              </a:spcAft>
              <a:buNone/>
            </a:pPr>
            <a:endParaRPr>
              <a:solidFill>
                <a:srgbClr val="38761D"/>
              </a:solidFill>
            </a:endParaRPr>
          </a:p>
          <a:p>
            <a:pPr marL="0" lvl="0" indent="0" algn="l" rtl="0">
              <a:spcBef>
                <a:spcPts val="1600"/>
              </a:spcBef>
              <a:spcAft>
                <a:spcPts val="1600"/>
              </a:spcAft>
              <a:buNone/>
            </a:pPr>
            <a:endParaRPr>
              <a:solidFill>
                <a:srgbClr val="38761D"/>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0"/>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0"/>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Future Directions</a:t>
            </a:r>
            <a:endParaRPr sz="2600">
              <a:solidFill>
                <a:schemeClr val="lt1"/>
              </a:solidFill>
              <a:latin typeface="Verdana"/>
              <a:ea typeface="Verdana"/>
              <a:cs typeface="Verdana"/>
              <a:sym typeface="Verdana"/>
            </a:endParaRPr>
          </a:p>
        </p:txBody>
      </p:sp>
      <p:sp>
        <p:nvSpPr>
          <p:cNvPr id="337" name="Google Shape;337;p40"/>
          <p:cNvSpPr txBox="1">
            <a:spLocks noGrp="1"/>
          </p:cNvSpPr>
          <p:nvPr>
            <p:ph type="body" idx="1"/>
          </p:nvPr>
        </p:nvSpPr>
        <p:spPr>
          <a:xfrm>
            <a:off x="311700" y="1676050"/>
            <a:ext cx="576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Verdana"/>
                <a:ea typeface="Verdana"/>
                <a:cs typeface="Verdana"/>
                <a:sym typeface="Verdana"/>
              </a:rPr>
              <a:t>Shrinking </a:t>
            </a:r>
            <a:r>
              <a:rPr lang="en" sz="2400">
                <a:solidFill>
                  <a:srgbClr val="38761D"/>
                </a:solidFill>
                <a:latin typeface="Verdana"/>
                <a:ea typeface="Verdana"/>
                <a:cs typeface="Verdana"/>
                <a:sym typeface="Verdana"/>
              </a:rPr>
              <a:t>electrodes</a:t>
            </a:r>
            <a:r>
              <a:rPr lang="en">
                <a:solidFill>
                  <a:srgbClr val="38761D"/>
                </a:solidFill>
                <a:latin typeface="Verdana"/>
                <a:ea typeface="Verdana"/>
                <a:cs typeface="Verdana"/>
                <a:sym typeface="Verdana"/>
              </a:rPr>
              <a:t> </a:t>
            </a:r>
            <a:r>
              <a:rPr lang="en">
                <a:solidFill>
                  <a:schemeClr val="dk1"/>
                </a:solidFill>
                <a:latin typeface="Verdana"/>
                <a:ea typeface="Verdana"/>
                <a:cs typeface="Verdana"/>
                <a:sym typeface="Verdana"/>
              </a:rPr>
              <a:t>to include more</a:t>
            </a:r>
            <a:endParaRPr>
              <a:solidFill>
                <a:srgbClr val="000000"/>
              </a:solidFill>
              <a:latin typeface="Verdana"/>
              <a:ea typeface="Verdana"/>
              <a:cs typeface="Verdana"/>
              <a:sym typeface="Verdana"/>
            </a:endParaRPr>
          </a:p>
          <a:p>
            <a:pPr marL="0" lvl="0" indent="0" algn="l" rtl="0">
              <a:spcBef>
                <a:spcPts val="1600"/>
              </a:spcBef>
              <a:spcAft>
                <a:spcPts val="0"/>
              </a:spcAft>
              <a:buNone/>
            </a:pPr>
            <a:endParaRPr>
              <a:solidFill>
                <a:srgbClr val="38761D"/>
              </a:solidFill>
            </a:endParaRPr>
          </a:p>
          <a:p>
            <a:pPr marL="0" lvl="0" indent="0" algn="l" rtl="0">
              <a:spcBef>
                <a:spcPts val="1600"/>
              </a:spcBef>
              <a:spcAft>
                <a:spcPts val="1600"/>
              </a:spcAft>
              <a:buNone/>
            </a:pPr>
            <a:endParaRPr>
              <a:solidFill>
                <a:srgbClr val="38761D"/>
              </a:solidFill>
            </a:endParaRPr>
          </a:p>
        </p:txBody>
      </p:sp>
      <p:sp>
        <p:nvSpPr>
          <p:cNvPr id="338" name="Google Shape;338;p40"/>
          <p:cNvSpPr txBox="1">
            <a:spLocks noGrp="1"/>
          </p:cNvSpPr>
          <p:nvPr>
            <p:ph type="body" idx="1"/>
          </p:nvPr>
        </p:nvSpPr>
        <p:spPr>
          <a:xfrm>
            <a:off x="311700" y="2918875"/>
            <a:ext cx="6611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Verdana"/>
                <a:ea typeface="Verdana"/>
                <a:cs typeface="Verdana"/>
                <a:sym typeface="Verdana"/>
              </a:rPr>
              <a:t>Add a </a:t>
            </a:r>
            <a:r>
              <a:rPr lang="en" sz="2400">
                <a:solidFill>
                  <a:srgbClr val="38761D"/>
                </a:solidFill>
                <a:latin typeface="Verdana"/>
                <a:ea typeface="Verdana"/>
                <a:cs typeface="Verdana"/>
                <a:sym typeface="Verdana"/>
              </a:rPr>
              <a:t>protective cover </a:t>
            </a:r>
            <a:r>
              <a:rPr lang="en">
                <a:solidFill>
                  <a:srgbClr val="000000"/>
                </a:solidFill>
                <a:latin typeface="Verdana"/>
                <a:ea typeface="Verdana"/>
                <a:cs typeface="Verdana"/>
                <a:sym typeface="Verdana"/>
              </a:rPr>
              <a:t>to head mount</a:t>
            </a:r>
            <a:endParaRPr>
              <a:solidFill>
                <a:srgbClr val="000000"/>
              </a:solidFill>
              <a:latin typeface="Verdana"/>
              <a:ea typeface="Verdana"/>
              <a:cs typeface="Verdana"/>
              <a:sym typeface="Verdana"/>
            </a:endParaRPr>
          </a:p>
          <a:p>
            <a:pPr marL="0" lvl="0" indent="0" algn="l" rtl="0">
              <a:spcBef>
                <a:spcPts val="1600"/>
              </a:spcBef>
              <a:spcAft>
                <a:spcPts val="0"/>
              </a:spcAft>
              <a:buNone/>
            </a:pPr>
            <a:endParaRPr>
              <a:solidFill>
                <a:srgbClr val="38761D"/>
              </a:solidFill>
            </a:endParaRPr>
          </a:p>
          <a:p>
            <a:pPr marL="0" lvl="0" indent="0" algn="l" rtl="0">
              <a:spcBef>
                <a:spcPts val="1600"/>
              </a:spcBef>
              <a:spcAft>
                <a:spcPts val="1600"/>
              </a:spcAft>
              <a:buNone/>
            </a:pPr>
            <a:endParaRPr>
              <a:solidFill>
                <a:srgbClr val="38761D"/>
              </a:solidFill>
            </a:endParaRPr>
          </a:p>
        </p:txBody>
      </p:sp>
      <p:sp>
        <p:nvSpPr>
          <p:cNvPr id="339" name="Google Shape;339;p40"/>
          <p:cNvSpPr txBox="1">
            <a:spLocks noGrp="1"/>
          </p:cNvSpPr>
          <p:nvPr>
            <p:ph type="body" idx="1"/>
          </p:nvPr>
        </p:nvSpPr>
        <p:spPr>
          <a:xfrm>
            <a:off x="311700" y="4161700"/>
            <a:ext cx="6611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38761D"/>
                </a:solidFill>
                <a:latin typeface="Verdana"/>
                <a:ea typeface="Verdana"/>
                <a:cs typeface="Verdana"/>
                <a:sym typeface="Verdana"/>
              </a:rPr>
              <a:t>Integrate </a:t>
            </a:r>
            <a:r>
              <a:rPr lang="en">
                <a:solidFill>
                  <a:srgbClr val="000000"/>
                </a:solidFill>
                <a:latin typeface="Verdana"/>
                <a:ea typeface="Verdana"/>
                <a:cs typeface="Verdana"/>
                <a:sym typeface="Verdana"/>
              </a:rPr>
              <a:t>head mount with circuitry </a:t>
            </a:r>
            <a:endParaRPr>
              <a:solidFill>
                <a:srgbClr val="000000"/>
              </a:solidFill>
              <a:latin typeface="Verdana"/>
              <a:ea typeface="Verdana"/>
              <a:cs typeface="Verdana"/>
              <a:sym typeface="Verdana"/>
            </a:endParaRPr>
          </a:p>
          <a:p>
            <a:pPr marL="0" lvl="0" indent="0" algn="l" rtl="0">
              <a:spcBef>
                <a:spcPts val="1600"/>
              </a:spcBef>
              <a:spcAft>
                <a:spcPts val="0"/>
              </a:spcAft>
              <a:buNone/>
            </a:pPr>
            <a:endParaRPr>
              <a:solidFill>
                <a:srgbClr val="38761D"/>
              </a:solidFill>
            </a:endParaRPr>
          </a:p>
          <a:p>
            <a:pPr marL="0" lvl="0" indent="0" algn="l" rtl="0">
              <a:spcBef>
                <a:spcPts val="1600"/>
              </a:spcBef>
              <a:spcAft>
                <a:spcPts val="1600"/>
              </a:spcAft>
              <a:buNone/>
            </a:pPr>
            <a:endParaRPr>
              <a:solidFill>
                <a:srgbClr val="38761D"/>
              </a:solidFill>
            </a:endParaRPr>
          </a:p>
        </p:txBody>
      </p:sp>
      <p:pic>
        <p:nvPicPr>
          <p:cNvPr id="340" name="Google Shape;340;p40"/>
          <p:cNvPicPr preferRelativeResize="0"/>
          <p:nvPr/>
        </p:nvPicPr>
        <p:blipFill>
          <a:blip r:embed="rId3">
            <a:alphaModFix/>
          </a:blip>
          <a:stretch>
            <a:fillRect/>
          </a:stretch>
        </p:blipFill>
        <p:spPr>
          <a:xfrm>
            <a:off x="6333475" y="1449325"/>
            <a:ext cx="1915200" cy="1617900"/>
          </a:xfrm>
          <a:prstGeom prst="rect">
            <a:avLst/>
          </a:prstGeom>
          <a:noFill/>
          <a:ln>
            <a:noFill/>
          </a:ln>
        </p:spPr>
      </p:pic>
      <p:pic>
        <p:nvPicPr>
          <p:cNvPr id="341" name="Google Shape;341;p40"/>
          <p:cNvPicPr preferRelativeResize="0"/>
          <p:nvPr/>
        </p:nvPicPr>
        <p:blipFill>
          <a:blip r:embed="rId4">
            <a:alphaModFix/>
          </a:blip>
          <a:stretch>
            <a:fillRect/>
          </a:stretch>
        </p:blipFill>
        <p:spPr>
          <a:xfrm>
            <a:off x="5884996" y="3043700"/>
            <a:ext cx="2812165" cy="2076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1"/>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1"/>
          <p:cNvSpPr txBox="1">
            <a:spLocks noGrp="1"/>
          </p:cNvSpPr>
          <p:nvPr>
            <p:ph type="body" idx="1"/>
          </p:nvPr>
        </p:nvSpPr>
        <p:spPr>
          <a:xfrm>
            <a:off x="311700" y="15045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38761D"/>
                </a:solidFill>
                <a:latin typeface="Verdana"/>
                <a:ea typeface="Verdana"/>
                <a:cs typeface="Verdana"/>
                <a:sym typeface="Verdana"/>
              </a:rPr>
              <a:t>Project Mentor:</a:t>
            </a:r>
            <a:r>
              <a:rPr lang="en">
                <a:solidFill>
                  <a:schemeClr val="dk1"/>
                </a:solidFill>
                <a:latin typeface="Verdana"/>
                <a:ea typeface="Verdana"/>
                <a:cs typeface="Verdana"/>
                <a:sym typeface="Verdana"/>
              </a:rPr>
              <a:t> Dr. Sargolzaei, Dr. Cai, Professor Harris, Professor Giza</a:t>
            </a:r>
            <a:endParaRPr>
              <a:solidFill>
                <a:schemeClr val="dk1"/>
              </a:solidFill>
              <a:latin typeface="Verdana"/>
              <a:ea typeface="Verdana"/>
              <a:cs typeface="Verdana"/>
              <a:sym typeface="Verdana"/>
            </a:endParaRPr>
          </a:p>
          <a:p>
            <a:pPr marL="0" lvl="0" indent="0" algn="l" rtl="0">
              <a:spcBef>
                <a:spcPts val="1600"/>
              </a:spcBef>
              <a:spcAft>
                <a:spcPts val="0"/>
              </a:spcAft>
              <a:buClr>
                <a:schemeClr val="dk1"/>
              </a:buClr>
              <a:buSzPts val="1100"/>
              <a:buFont typeface="Arial"/>
              <a:buNone/>
            </a:pPr>
            <a:r>
              <a:rPr lang="en">
                <a:solidFill>
                  <a:srgbClr val="38761D"/>
                </a:solidFill>
                <a:latin typeface="Verdana"/>
                <a:ea typeface="Verdana"/>
                <a:cs typeface="Verdana"/>
                <a:sym typeface="Verdana"/>
              </a:rPr>
              <a:t>Faculty Mentors:</a:t>
            </a:r>
            <a:r>
              <a:rPr lang="en">
                <a:solidFill>
                  <a:schemeClr val="dk1"/>
                </a:solidFill>
                <a:latin typeface="Verdana"/>
                <a:ea typeface="Verdana"/>
                <a:cs typeface="Verdana"/>
                <a:sym typeface="Verdana"/>
              </a:rPr>
              <a:t> Professor Seidlits, Dr. Saddik, Professor Schmidt</a:t>
            </a:r>
            <a:endParaRPr>
              <a:solidFill>
                <a:schemeClr val="dk1"/>
              </a:solidFill>
              <a:latin typeface="Verdana"/>
              <a:ea typeface="Verdana"/>
              <a:cs typeface="Verdana"/>
              <a:sym typeface="Verdana"/>
            </a:endParaRPr>
          </a:p>
          <a:p>
            <a:pPr marL="0" lvl="0" indent="0" algn="l" rtl="0">
              <a:spcBef>
                <a:spcPts val="1600"/>
              </a:spcBef>
              <a:spcAft>
                <a:spcPts val="1600"/>
              </a:spcAft>
              <a:buNone/>
            </a:pPr>
            <a:r>
              <a:rPr lang="en">
                <a:solidFill>
                  <a:srgbClr val="38761D"/>
                </a:solidFill>
                <a:latin typeface="Verdana"/>
                <a:ea typeface="Verdana"/>
                <a:cs typeface="Verdana"/>
                <a:sym typeface="Verdana"/>
              </a:rPr>
              <a:t>TA Mentors:</a:t>
            </a:r>
            <a:r>
              <a:rPr lang="en">
                <a:solidFill>
                  <a:schemeClr val="dk1"/>
                </a:solidFill>
                <a:latin typeface="Verdana"/>
                <a:ea typeface="Verdana"/>
                <a:cs typeface="Verdana"/>
                <a:sym typeface="Verdana"/>
              </a:rPr>
              <a:t> Rebecca Bierman, and all other TA’s</a:t>
            </a:r>
            <a:endParaRPr>
              <a:solidFill>
                <a:srgbClr val="38761D"/>
              </a:solidFill>
              <a:latin typeface="Verdana"/>
              <a:ea typeface="Verdana"/>
              <a:cs typeface="Verdana"/>
              <a:sym typeface="Verdana"/>
            </a:endParaRPr>
          </a:p>
        </p:txBody>
      </p:sp>
      <p:sp>
        <p:nvSpPr>
          <p:cNvPr id="348" name="Google Shape;348;p41"/>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Acknowledgements</a:t>
            </a:r>
            <a:endParaRPr sz="2600">
              <a:solidFill>
                <a:schemeClr val="lt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txBox="1">
            <a:spLocks noGrp="1"/>
          </p:cNvSpPr>
          <p:nvPr>
            <p:ph type="body" idx="1"/>
          </p:nvPr>
        </p:nvSpPr>
        <p:spPr>
          <a:xfrm>
            <a:off x="67950" y="14841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Verdana"/>
                <a:ea typeface="Verdana"/>
                <a:cs typeface="Verdana"/>
                <a:sym typeface="Verdana"/>
              </a:rPr>
              <a:t>Provides tunable </a:t>
            </a:r>
            <a:r>
              <a:rPr lang="en" sz="2400">
                <a:solidFill>
                  <a:srgbClr val="38761D"/>
                </a:solidFill>
                <a:latin typeface="Verdana"/>
                <a:ea typeface="Verdana"/>
                <a:cs typeface="Verdana"/>
                <a:sym typeface="Verdana"/>
              </a:rPr>
              <a:t>experimental control</a:t>
            </a:r>
            <a:endParaRPr sz="2400">
              <a:solidFill>
                <a:srgbClr val="38761D"/>
              </a:solidFill>
              <a:latin typeface="Verdana"/>
              <a:ea typeface="Verdana"/>
              <a:cs typeface="Verdana"/>
              <a:sym typeface="Verdana"/>
            </a:endParaRPr>
          </a:p>
          <a:p>
            <a:pPr marL="0" lvl="0" indent="0" algn="l" rtl="0">
              <a:spcBef>
                <a:spcPts val="1600"/>
              </a:spcBef>
              <a:spcAft>
                <a:spcPts val="0"/>
              </a:spcAft>
              <a:buNone/>
            </a:pPr>
            <a:endParaRPr>
              <a:solidFill>
                <a:srgbClr val="000000"/>
              </a:solidFill>
              <a:latin typeface="Verdana"/>
              <a:ea typeface="Verdana"/>
              <a:cs typeface="Verdana"/>
              <a:sym typeface="Verdana"/>
            </a:endParaRPr>
          </a:p>
          <a:p>
            <a:pPr marL="0" lvl="0" indent="0" algn="l" rtl="0">
              <a:spcBef>
                <a:spcPts val="1600"/>
              </a:spcBef>
              <a:spcAft>
                <a:spcPts val="0"/>
              </a:spcAft>
              <a:buNone/>
            </a:pPr>
            <a:r>
              <a:rPr lang="en">
                <a:solidFill>
                  <a:srgbClr val="000000"/>
                </a:solidFill>
                <a:latin typeface="Verdana"/>
                <a:ea typeface="Verdana"/>
                <a:cs typeface="Verdana"/>
                <a:sym typeface="Verdana"/>
              </a:rPr>
              <a:t>Promotes </a:t>
            </a:r>
            <a:r>
              <a:rPr lang="en" sz="2400">
                <a:solidFill>
                  <a:srgbClr val="38761D"/>
                </a:solidFill>
                <a:latin typeface="Verdana"/>
                <a:ea typeface="Verdana"/>
                <a:cs typeface="Verdana"/>
                <a:sym typeface="Verdana"/>
              </a:rPr>
              <a:t>humane</a:t>
            </a:r>
            <a:r>
              <a:rPr lang="en">
                <a:solidFill>
                  <a:srgbClr val="000000"/>
                </a:solidFill>
                <a:latin typeface="Verdana"/>
                <a:ea typeface="Verdana"/>
                <a:cs typeface="Verdana"/>
                <a:sym typeface="Verdana"/>
              </a:rPr>
              <a:t> research </a:t>
            </a:r>
            <a:endParaRPr>
              <a:solidFill>
                <a:srgbClr val="000000"/>
              </a:solidFill>
              <a:latin typeface="Verdana"/>
              <a:ea typeface="Verdana"/>
              <a:cs typeface="Verdana"/>
              <a:sym typeface="Verdana"/>
            </a:endParaRPr>
          </a:p>
          <a:p>
            <a:pPr marL="0" lvl="0" indent="0" algn="l" rtl="0">
              <a:spcBef>
                <a:spcPts val="1600"/>
              </a:spcBef>
              <a:spcAft>
                <a:spcPts val="0"/>
              </a:spcAft>
              <a:buNone/>
            </a:pPr>
            <a:endParaRPr>
              <a:solidFill>
                <a:srgbClr val="000000"/>
              </a:solidFill>
              <a:latin typeface="Verdana"/>
              <a:ea typeface="Verdana"/>
              <a:cs typeface="Verdana"/>
              <a:sym typeface="Verdana"/>
            </a:endParaRPr>
          </a:p>
          <a:p>
            <a:pPr marL="0" lvl="0" indent="0" algn="l" rtl="0">
              <a:spcBef>
                <a:spcPts val="1600"/>
              </a:spcBef>
              <a:spcAft>
                <a:spcPts val="1600"/>
              </a:spcAft>
              <a:buNone/>
            </a:pPr>
            <a:r>
              <a:rPr lang="en">
                <a:solidFill>
                  <a:srgbClr val="000000"/>
                </a:solidFill>
                <a:latin typeface="Verdana"/>
                <a:ea typeface="Verdana"/>
                <a:cs typeface="Verdana"/>
                <a:sym typeface="Verdana"/>
              </a:rPr>
              <a:t>Serves as a </a:t>
            </a:r>
            <a:r>
              <a:rPr lang="en" sz="2400">
                <a:solidFill>
                  <a:srgbClr val="38761D"/>
                </a:solidFill>
                <a:latin typeface="Verdana"/>
                <a:ea typeface="Verdana"/>
                <a:cs typeface="Verdana"/>
                <a:sym typeface="Verdana"/>
              </a:rPr>
              <a:t>genetically similar </a:t>
            </a:r>
            <a:r>
              <a:rPr lang="en">
                <a:solidFill>
                  <a:srgbClr val="000000"/>
                </a:solidFill>
                <a:latin typeface="Verdana"/>
                <a:ea typeface="Verdana"/>
                <a:cs typeface="Verdana"/>
                <a:sym typeface="Verdana"/>
              </a:rPr>
              <a:t>model </a:t>
            </a:r>
            <a:endParaRPr>
              <a:solidFill>
                <a:srgbClr val="000000"/>
              </a:solidFill>
              <a:latin typeface="Verdana"/>
              <a:ea typeface="Verdana"/>
              <a:cs typeface="Verdana"/>
              <a:sym typeface="Verdana"/>
            </a:endParaRPr>
          </a:p>
        </p:txBody>
      </p:sp>
      <p:pic>
        <p:nvPicPr>
          <p:cNvPr id="75" name="Google Shape;75;p15" descr="See the source image"/>
          <p:cNvPicPr preferRelativeResize="0"/>
          <p:nvPr/>
        </p:nvPicPr>
        <p:blipFill>
          <a:blip r:embed="rId3">
            <a:alphaModFix/>
          </a:blip>
          <a:stretch>
            <a:fillRect/>
          </a:stretch>
        </p:blipFill>
        <p:spPr>
          <a:xfrm>
            <a:off x="5617275" y="1603613"/>
            <a:ext cx="3455125" cy="2380775"/>
          </a:xfrm>
          <a:prstGeom prst="rect">
            <a:avLst/>
          </a:prstGeom>
          <a:noFill/>
          <a:ln>
            <a:noFill/>
          </a:ln>
        </p:spPr>
      </p:pic>
      <p:sp>
        <p:nvSpPr>
          <p:cNvPr id="76" name="Google Shape;76;p15"/>
          <p:cNvSpPr txBox="1"/>
          <p:nvPr/>
        </p:nvSpPr>
        <p:spPr>
          <a:xfrm>
            <a:off x="7463125" y="4900575"/>
            <a:ext cx="1680900" cy="24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Verdana"/>
                <a:ea typeface="Verdana"/>
                <a:cs typeface="Verdana"/>
                <a:sym typeface="Verdana"/>
              </a:rPr>
              <a:t>amazingcentral.com</a:t>
            </a:r>
            <a:endParaRPr sz="1000">
              <a:latin typeface="Verdana"/>
              <a:ea typeface="Verdana"/>
              <a:cs typeface="Verdana"/>
              <a:sym typeface="Verdana"/>
            </a:endParaRPr>
          </a:p>
        </p:txBody>
      </p:sp>
      <p:sp>
        <p:nvSpPr>
          <p:cNvPr id="77" name="Google Shape;77;p15"/>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Using Rats as Models</a:t>
            </a:r>
            <a:endParaRPr sz="2600">
              <a:solidFill>
                <a:schemeClr val="lt1"/>
              </a:solidFill>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2"/>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3600">
              <a:solidFill>
                <a:srgbClr val="000000"/>
              </a:solidFill>
              <a:latin typeface="Verdana"/>
              <a:ea typeface="Verdana"/>
              <a:cs typeface="Verdana"/>
              <a:sym typeface="Verdana"/>
            </a:endParaRPr>
          </a:p>
          <a:p>
            <a:pPr marL="0" lvl="0" indent="0" algn="ctr" rtl="0">
              <a:spcBef>
                <a:spcPts val="1600"/>
              </a:spcBef>
              <a:spcAft>
                <a:spcPts val="1600"/>
              </a:spcAft>
              <a:buNone/>
            </a:pPr>
            <a:r>
              <a:rPr lang="en" sz="3600">
                <a:solidFill>
                  <a:srgbClr val="000000"/>
                </a:solidFill>
                <a:latin typeface="Verdana"/>
                <a:ea typeface="Verdana"/>
                <a:cs typeface="Verdana"/>
                <a:sym typeface="Verdana"/>
              </a:rPr>
              <a:t>Questions? </a:t>
            </a:r>
            <a:endParaRPr sz="3600">
              <a:solidFill>
                <a:srgbClr val="000000"/>
              </a:solidFill>
              <a:latin typeface="Verdana"/>
              <a:ea typeface="Verdana"/>
              <a:cs typeface="Verdana"/>
              <a:sym typeface="Verdana"/>
            </a:endParaRPr>
          </a:p>
        </p:txBody>
      </p:sp>
      <p:sp>
        <p:nvSpPr>
          <p:cNvPr id="355" name="Google Shape;355;p42"/>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Thank you!</a:t>
            </a:r>
            <a:endParaRPr sz="2600">
              <a:solidFill>
                <a:schemeClr val="lt1"/>
              </a:solidFill>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3"/>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3"/>
          <p:cNvSpPr txBox="1"/>
          <p:nvPr/>
        </p:nvSpPr>
        <p:spPr>
          <a:xfrm>
            <a:off x="147025" y="1374713"/>
            <a:ext cx="3525600" cy="347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Verdana"/>
                <a:ea typeface="Verdana"/>
                <a:cs typeface="Verdana"/>
                <a:sym typeface="Verdana"/>
              </a:rPr>
              <a:t>Popular method to induce TBI in animal models</a:t>
            </a:r>
            <a:endParaRPr sz="1800">
              <a:latin typeface="Verdana"/>
              <a:ea typeface="Verdana"/>
              <a:cs typeface="Verdana"/>
              <a:sym typeface="Verdana"/>
            </a:endParaRPr>
          </a:p>
          <a:p>
            <a:pPr marL="0" lvl="0" indent="0" algn="l" rtl="0">
              <a:spcBef>
                <a:spcPts val="0"/>
              </a:spcBef>
              <a:spcAft>
                <a:spcPts val="0"/>
              </a:spcAft>
              <a:buNone/>
            </a:pPr>
            <a:endParaRPr sz="1800">
              <a:latin typeface="Verdana"/>
              <a:ea typeface="Verdana"/>
              <a:cs typeface="Verdana"/>
              <a:sym typeface="Verdana"/>
            </a:endParaRPr>
          </a:p>
          <a:p>
            <a:pPr marL="0" lvl="0" indent="0" algn="l" rtl="0">
              <a:spcBef>
                <a:spcPts val="0"/>
              </a:spcBef>
              <a:spcAft>
                <a:spcPts val="0"/>
              </a:spcAft>
              <a:buNone/>
            </a:pPr>
            <a:endParaRPr sz="1800">
              <a:latin typeface="Verdana"/>
              <a:ea typeface="Verdana"/>
              <a:cs typeface="Verdana"/>
              <a:sym typeface="Verdana"/>
            </a:endParaRPr>
          </a:p>
          <a:p>
            <a:pPr marL="0" lvl="0" indent="0" algn="l" rtl="0">
              <a:spcBef>
                <a:spcPts val="0"/>
              </a:spcBef>
              <a:spcAft>
                <a:spcPts val="0"/>
              </a:spcAft>
              <a:buNone/>
            </a:pPr>
            <a:r>
              <a:rPr lang="en" sz="1800">
                <a:latin typeface="Verdana"/>
                <a:ea typeface="Verdana"/>
                <a:cs typeface="Verdana"/>
                <a:sym typeface="Verdana"/>
              </a:rPr>
              <a:t>Pendulum is released and strikes piston to cause pressure pulse on the dura of the brain</a:t>
            </a:r>
            <a:endParaRPr sz="1800">
              <a:latin typeface="Verdana"/>
              <a:ea typeface="Verdana"/>
              <a:cs typeface="Verdana"/>
              <a:sym typeface="Verdana"/>
            </a:endParaRPr>
          </a:p>
          <a:p>
            <a:pPr marL="0" lvl="0" indent="0" algn="l" rtl="0">
              <a:spcBef>
                <a:spcPts val="0"/>
              </a:spcBef>
              <a:spcAft>
                <a:spcPts val="0"/>
              </a:spcAft>
              <a:buNone/>
            </a:pPr>
            <a:endParaRPr sz="1800">
              <a:latin typeface="Verdana"/>
              <a:ea typeface="Verdana"/>
              <a:cs typeface="Verdana"/>
              <a:sym typeface="Verdana"/>
            </a:endParaRPr>
          </a:p>
          <a:p>
            <a:pPr marL="0" lvl="0" indent="0" algn="l" rtl="0">
              <a:spcBef>
                <a:spcPts val="0"/>
              </a:spcBef>
              <a:spcAft>
                <a:spcPts val="0"/>
              </a:spcAft>
              <a:buNone/>
            </a:pPr>
            <a:endParaRPr sz="1800">
              <a:latin typeface="Verdana"/>
              <a:ea typeface="Verdana"/>
              <a:cs typeface="Verdana"/>
              <a:sym typeface="Verdana"/>
            </a:endParaRPr>
          </a:p>
          <a:p>
            <a:pPr marL="0" lvl="0" indent="0" algn="l" rtl="0">
              <a:spcBef>
                <a:spcPts val="0"/>
              </a:spcBef>
              <a:spcAft>
                <a:spcPts val="0"/>
              </a:spcAft>
              <a:buNone/>
            </a:pPr>
            <a:r>
              <a:rPr lang="en" sz="1800">
                <a:latin typeface="Verdana"/>
                <a:ea typeface="Verdana"/>
                <a:cs typeface="Verdana"/>
                <a:sym typeface="Verdana"/>
              </a:rPr>
              <a:t>Severity and location of FPI can be controlled</a:t>
            </a:r>
            <a:endParaRPr sz="1800">
              <a:latin typeface="Verdana"/>
              <a:ea typeface="Verdana"/>
              <a:cs typeface="Verdana"/>
              <a:sym typeface="Verdana"/>
            </a:endParaRPr>
          </a:p>
        </p:txBody>
      </p:sp>
      <p:sp>
        <p:nvSpPr>
          <p:cNvPr id="362" name="Google Shape;362;p43"/>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Fluid Percussion Injury (FPI)</a:t>
            </a:r>
            <a:endParaRPr sz="2600">
              <a:solidFill>
                <a:schemeClr val="lt1"/>
              </a:solidFill>
              <a:latin typeface="Verdana"/>
              <a:ea typeface="Verdana"/>
              <a:cs typeface="Verdana"/>
              <a:sym typeface="Verdana"/>
            </a:endParaRPr>
          </a:p>
        </p:txBody>
      </p:sp>
      <p:pic>
        <p:nvPicPr>
          <p:cNvPr id="363" name="Google Shape;363;p43"/>
          <p:cNvPicPr preferRelativeResize="0"/>
          <p:nvPr/>
        </p:nvPicPr>
        <p:blipFill>
          <a:blip r:embed="rId3">
            <a:alphaModFix/>
          </a:blip>
          <a:stretch>
            <a:fillRect/>
          </a:stretch>
        </p:blipFill>
        <p:spPr>
          <a:xfrm>
            <a:off x="3500424" y="1450900"/>
            <a:ext cx="5470075" cy="3472524"/>
          </a:xfrm>
          <a:prstGeom prst="rect">
            <a:avLst/>
          </a:prstGeom>
          <a:noFill/>
          <a:ln>
            <a:noFill/>
          </a:ln>
        </p:spPr>
      </p:pic>
      <p:sp>
        <p:nvSpPr>
          <p:cNvPr id="364" name="Google Shape;364;p43"/>
          <p:cNvSpPr txBox="1"/>
          <p:nvPr/>
        </p:nvSpPr>
        <p:spPr>
          <a:xfrm>
            <a:off x="3130575" y="4872350"/>
            <a:ext cx="6434700" cy="35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Verdana"/>
                <a:ea typeface="Verdana"/>
                <a:cs typeface="Verdana"/>
                <a:sym typeface="Verdana"/>
              </a:rPr>
              <a:t>Kabadi, Shruti, et. al. Fluid-percussion–induced traumatic brain injury model in rats (2013)</a:t>
            </a:r>
            <a:endParaRPr sz="1000">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4"/>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4"/>
          <p:cNvSpPr txBox="1"/>
          <p:nvPr/>
        </p:nvSpPr>
        <p:spPr>
          <a:xfrm>
            <a:off x="147025" y="1374725"/>
            <a:ext cx="4500600" cy="347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38761D"/>
                </a:solidFill>
                <a:latin typeface="Verdana"/>
                <a:ea typeface="Verdana"/>
                <a:cs typeface="Verdana"/>
                <a:sym typeface="Verdana"/>
              </a:rPr>
              <a:t>Fused Deposition Modeling (FDM)</a:t>
            </a:r>
            <a:endParaRPr sz="2000">
              <a:solidFill>
                <a:srgbClr val="38761D"/>
              </a:solidFill>
              <a:latin typeface="Verdana"/>
              <a:ea typeface="Verdana"/>
              <a:cs typeface="Verdana"/>
              <a:sym typeface="Verdana"/>
            </a:endParaRPr>
          </a:p>
          <a:p>
            <a:pPr marL="0" lvl="0" indent="0" algn="l" rtl="0">
              <a:spcBef>
                <a:spcPts val="0"/>
              </a:spcBef>
              <a:spcAft>
                <a:spcPts val="0"/>
              </a:spcAft>
              <a:buNone/>
            </a:pPr>
            <a:r>
              <a:rPr lang="en" sz="1800">
                <a:latin typeface="Verdana"/>
                <a:ea typeface="Verdana"/>
                <a:cs typeface="Verdana"/>
                <a:sym typeface="Verdana"/>
              </a:rPr>
              <a:t> Most common type of 3D printer</a:t>
            </a:r>
            <a:endParaRPr sz="1800">
              <a:latin typeface="Verdana"/>
              <a:ea typeface="Verdana"/>
              <a:cs typeface="Verdana"/>
              <a:sym typeface="Verdana"/>
            </a:endParaRPr>
          </a:p>
          <a:p>
            <a:pPr marL="0" lvl="0" indent="0" algn="l" rtl="0">
              <a:spcBef>
                <a:spcPts val="0"/>
              </a:spcBef>
              <a:spcAft>
                <a:spcPts val="0"/>
              </a:spcAft>
              <a:buNone/>
            </a:pPr>
            <a:r>
              <a:rPr lang="en" sz="1800">
                <a:latin typeface="Verdana"/>
                <a:ea typeface="Verdana"/>
                <a:cs typeface="Verdana"/>
                <a:sym typeface="Verdana"/>
              </a:rPr>
              <a:t> Material heated and extruded, part</a:t>
            </a:r>
            <a:endParaRPr sz="1800">
              <a:latin typeface="Verdana"/>
              <a:ea typeface="Verdana"/>
              <a:cs typeface="Verdana"/>
              <a:sym typeface="Verdana"/>
            </a:endParaRPr>
          </a:p>
          <a:p>
            <a:pPr marL="0" lvl="0" indent="0" algn="l" rtl="0">
              <a:spcBef>
                <a:spcPts val="0"/>
              </a:spcBef>
              <a:spcAft>
                <a:spcPts val="0"/>
              </a:spcAft>
              <a:buNone/>
            </a:pPr>
            <a:r>
              <a:rPr lang="en" sz="1800">
                <a:latin typeface="Verdana"/>
                <a:ea typeface="Verdana"/>
                <a:cs typeface="Verdana"/>
                <a:sym typeface="Verdana"/>
              </a:rPr>
              <a:t>    built layer by layer</a:t>
            </a:r>
            <a:endParaRPr sz="1800">
              <a:latin typeface="Verdana"/>
              <a:ea typeface="Verdana"/>
              <a:cs typeface="Verdana"/>
              <a:sym typeface="Verdana"/>
            </a:endParaRPr>
          </a:p>
          <a:p>
            <a:pPr marL="0" lvl="0" indent="0" algn="l" rtl="0">
              <a:spcBef>
                <a:spcPts val="0"/>
              </a:spcBef>
              <a:spcAft>
                <a:spcPts val="0"/>
              </a:spcAft>
              <a:buNone/>
            </a:pPr>
            <a:r>
              <a:rPr lang="en" sz="1800">
                <a:latin typeface="Verdana"/>
                <a:ea typeface="Verdana"/>
                <a:cs typeface="Verdana"/>
                <a:sym typeface="Verdana"/>
              </a:rPr>
              <a:t> 0.1mm layer thickness</a:t>
            </a:r>
            <a:endParaRPr sz="1800">
              <a:latin typeface="Verdana"/>
              <a:ea typeface="Verdana"/>
              <a:cs typeface="Verdana"/>
              <a:sym typeface="Verdana"/>
            </a:endParaRPr>
          </a:p>
          <a:p>
            <a:pPr marL="0" lvl="0" indent="0" algn="l" rtl="0">
              <a:spcBef>
                <a:spcPts val="0"/>
              </a:spcBef>
              <a:spcAft>
                <a:spcPts val="0"/>
              </a:spcAft>
              <a:buNone/>
            </a:pPr>
            <a:endParaRPr sz="180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2000">
                <a:solidFill>
                  <a:srgbClr val="38761D"/>
                </a:solidFill>
                <a:latin typeface="Verdana"/>
                <a:ea typeface="Verdana"/>
                <a:cs typeface="Verdana"/>
                <a:sym typeface="Verdana"/>
              </a:rPr>
              <a:t>Stereolithography (SLA)</a:t>
            </a:r>
            <a:endParaRPr sz="2000">
              <a:solidFill>
                <a:srgbClr val="38761D"/>
              </a:solidFill>
              <a:latin typeface="Verdana"/>
              <a:ea typeface="Verdana"/>
              <a:cs typeface="Verdana"/>
              <a:sym typeface="Verdana"/>
            </a:endParaRPr>
          </a:p>
          <a:p>
            <a:pPr marL="0" lvl="0" indent="0" algn="l" rtl="0">
              <a:spcBef>
                <a:spcPts val="0"/>
              </a:spcBef>
              <a:spcAft>
                <a:spcPts val="0"/>
              </a:spcAft>
              <a:buNone/>
            </a:pPr>
            <a:r>
              <a:rPr lang="en" sz="1800">
                <a:solidFill>
                  <a:schemeClr val="dk1"/>
                </a:solidFill>
                <a:latin typeface="Verdana"/>
                <a:ea typeface="Verdana"/>
                <a:cs typeface="Verdana"/>
                <a:sym typeface="Verdana"/>
              </a:rPr>
              <a:t> Resin cured using UV laser</a:t>
            </a:r>
            <a:endParaRPr sz="1800">
              <a:solidFill>
                <a:schemeClr val="dk1"/>
              </a:solidFill>
              <a:latin typeface="Verdana"/>
              <a:ea typeface="Verdana"/>
              <a:cs typeface="Verdana"/>
              <a:sym typeface="Verdana"/>
            </a:endParaRPr>
          </a:p>
          <a:p>
            <a:pPr marL="0" lvl="0" indent="0" algn="l" rtl="0">
              <a:spcBef>
                <a:spcPts val="0"/>
              </a:spcBef>
              <a:spcAft>
                <a:spcPts val="0"/>
              </a:spcAft>
              <a:buNone/>
            </a:pPr>
            <a:r>
              <a:rPr lang="en" sz="1800">
                <a:solidFill>
                  <a:schemeClr val="dk1"/>
                </a:solidFill>
                <a:latin typeface="Verdana"/>
                <a:ea typeface="Verdana"/>
                <a:cs typeface="Verdana"/>
                <a:sym typeface="Verdana"/>
              </a:rPr>
              <a:t> High precision and strength</a:t>
            </a:r>
            <a:endParaRPr sz="18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1800">
                <a:solidFill>
                  <a:schemeClr val="dk1"/>
                </a:solidFill>
                <a:latin typeface="Verdana"/>
                <a:ea typeface="Verdana"/>
                <a:cs typeface="Verdana"/>
                <a:sym typeface="Verdana"/>
              </a:rPr>
              <a:t> 0.025mm layer thickness</a:t>
            </a:r>
            <a:endParaRPr sz="1800">
              <a:solidFill>
                <a:schemeClr val="dk1"/>
              </a:solidFill>
              <a:latin typeface="Verdana"/>
              <a:ea typeface="Verdana"/>
              <a:cs typeface="Verdana"/>
              <a:sym typeface="Verdana"/>
            </a:endParaRPr>
          </a:p>
        </p:txBody>
      </p:sp>
      <p:sp>
        <p:nvSpPr>
          <p:cNvPr id="371" name="Google Shape;371;p44"/>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3D Printing</a:t>
            </a:r>
            <a:endParaRPr sz="2600">
              <a:solidFill>
                <a:schemeClr val="lt1"/>
              </a:solidFill>
              <a:latin typeface="Verdana"/>
              <a:ea typeface="Verdana"/>
              <a:cs typeface="Verdana"/>
              <a:sym typeface="Verdana"/>
            </a:endParaRPr>
          </a:p>
        </p:txBody>
      </p:sp>
      <p:sp>
        <p:nvSpPr>
          <p:cNvPr id="372" name="Google Shape;372;p44"/>
          <p:cNvSpPr txBox="1"/>
          <p:nvPr/>
        </p:nvSpPr>
        <p:spPr>
          <a:xfrm>
            <a:off x="4354800" y="4725650"/>
            <a:ext cx="4789200" cy="35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Verdana"/>
                <a:ea typeface="Verdana"/>
                <a:cs typeface="Verdana"/>
                <a:sym typeface="Verdana"/>
              </a:rPr>
              <a:t>https://pinshape.com/blog/fdm-vs-sla-how-does-3d-printer-tech-work/</a:t>
            </a:r>
            <a:endParaRPr sz="1000">
              <a:latin typeface="Verdana"/>
              <a:ea typeface="Verdana"/>
              <a:cs typeface="Verdana"/>
              <a:sym typeface="Verdana"/>
            </a:endParaRPr>
          </a:p>
        </p:txBody>
      </p:sp>
      <p:pic>
        <p:nvPicPr>
          <p:cNvPr id="373" name="Google Shape;373;p44"/>
          <p:cNvPicPr preferRelativeResize="0"/>
          <p:nvPr/>
        </p:nvPicPr>
        <p:blipFill rotWithShape="1">
          <a:blip r:embed="rId3">
            <a:alphaModFix/>
          </a:blip>
          <a:srcRect r="47594"/>
          <a:stretch/>
        </p:blipFill>
        <p:spPr>
          <a:xfrm>
            <a:off x="5052313" y="1262837"/>
            <a:ext cx="3394170" cy="33894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5"/>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5"/>
          <p:cNvSpPr txBox="1"/>
          <p:nvPr/>
        </p:nvSpPr>
        <p:spPr>
          <a:xfrm>
            <a:off x="147025" y="1374725"/>
            <a:ext cx="4305000" cy="347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38761D"/>
                </a:solidFill>
                <a:latin typeface="Verdana"/>
                <a:ea typeface="Verdana"/>
                <a:cs typeface="Verdana"/>
                <a:sym typeface="Verdana"/>
              </a:rPr>
              <a:t>High Elasticity/Abrasion Resistance</a:t>
            </a:r>
            <a:r>
              <a:rPr lang="en" sz="1800">
                <a:latin typeface="Verdana"/>
                <a:ea typeface="Verdana"/>
                <a:cs typeface="Verdana"/>
                <a:sym typeface="Verdana"/>
              </a:rPr>
              <a:t> </a:t>
            </a:r>
            <a:endParaRPr sz="1800">
              <a:latin typeface="Verdana"/>
              <a:ea typeface="Verdana"/>
              <a:cs typeface="Verdana"/>
              <a:sym typeface="Verdana"/>
            </a:endParaRPr>
          </a:p>
          <a:p>
            <a:pPr marL="0" lvl="0" indent="0" algn="l" rtl="0">
              <a:spcBef>
                <a:spcPts val="0"/>
              </a:spcBef>
              <a:spcAft>
                <a:spcPts val="0"/>
              </a:spcAft>
              <a:buNone/>
            </a:pPr>
            <a:r>
              <a:rPr lang="en" sz="1800">
                <a:solidFill>
                  <a:schemeClr val="dk1"/>
                </a:solidFill>
                <a:latin typeface="Verdana"/>
                <a:ea typeface="Verdana"/>
                <a:cs typeface="Verdana"/>
                <a:sym typeface="Verdana"/>
              </a:rPr>
              <a:t> Necessary durability and flexibility</a:t>
            </a:r>
            <a:endParaRPr sz="1800">
              <a:solidFill>
                <a:schemeClr val="dk1"/>
              </a:solidFill>
              <a:latin typeface="Verdana"/>
              <a:ea typeface="Verdana"/>
              <a:cs typeface="Verdana"/>
              <a:sym typeface="Verdana"/>
            </a:endParaRPr>
          </a:p>
          <a:p>
            <a:pPr marL="0" lvl="0" indent="0" algn="l" rtl="0">
              <a:spcBef>
                <a:spcPts val="0"/>
              </a:spcBef>
              <a:spcAft>
                <a:spcPts val="0"/>
              </a:spcAft>
              <a:buNone/>
            </a:pPr>
            <a:r>
              <a:rPr lang="en" sz="1800">
                <a:solidFill>
                  <a:schemeClr val="dk1"/>
                </a:solidFill>
                <a:latin typeface="Verdana"/>
                <a:ea typeface="Verdana"/>
                <a:cs typeface="Verdana"/>
                <a:sym typeface="Verdana"/>
              </a:rPr>
              <a:t>   to withstand wear from rats</a:t>
            </a:r>
            <a:endParaRPr sz="1800">
              <a:solidFill>
                <a:schemeClr val="dk1"/>
              </a:solidFill>
              <a:latin typeface="Verdana"/>
              <a:ea typeface="Verdana"/>
              <a:cs typeface="Verdana"/>
              <a:sym typeface="Verdana"/>
            </a:endParaRPr>
          </a:p>
          <a:p>
            <a:pPr marL="0" lvl="0" indent="0" algn="l" rtl="0">
              <a:spcBef>
                <a:spcPts val="0"/>
              </a:spcBef>
              <a:spcAft>
                <a:spcPts val="0"/>
              </a:spcAft>
              <a:buNone/>
            </a:pPr>
            <a:endParaRPr sz="18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2000">
                <a:solidFill>
                  <a:srgbClr val="38761D"/>
                </a:solidFill>
                <a:latin typeface="Verdana"/>
                <a:ea typeface="Verdana"/>
                <a:cs typeface="Verdana"/>
                <a:sym typeface="Verdana"/>
              </a:rPr>
              <a:t>Used in Medical Devices</a:t>
            </a:r>
            <a:endParaRPr sz="2000">
              <a:solidFill>
                <a:srgbClr val="38761D"/>
              </a:solidFill>
              <a:latin typeface="Verdana"/>
              <a:ea typeface="Verdana"/>
              <a:cs typeface="Verdana"/>
              <a:sym typeface="Verdana"/>
            </a:endParaRPr>
          </a:p>
          <a:p>
            <a:pPr marL="0" lvl="0" indent="0" algn="l" rtl="0">
              <a:spcBef>
                <a:spcPts val="0"/>
              </a:spcBef>
              <a:spcAft>
                <a:spcPts val="0"/>
              </a:spcAft>
              <a:buNone/>
            </a:pPr>
            <a:r>
              <a:rPr lang="en" sz="1800">
                <a:solidFill>
                  <a:schemeClr val="dk1"/>
                </a:solidFill>
                <a:latin typeface="Verdana"/>
                <a:ea typeface="Verdana"/>
                <a:cs typeface="Verdana"/>
                <a:sym typeface="Verdana"/>
              </a:rPr>
              <a:t> </a:t>
            </a:r>
            <a:r>
              <a:rPr lang="en" sz="1800">
                <a:latin typeface="Verdana"/>
                <a:ea typeface="Verdana"/>
                <a:cs typeface="Verdana"/>
                <a:sym typeface="Verdana"/>
              </a:rPr>
              <a:t>Biocompatible, non-toxic</a:t>
            </a:r>
            <a:endParaRPr sz="1800">
              <a:latin typeface="Verdana"/>
              <a:ea typeface="Verdana"/>
              <a:cs typeface="Verdana"/>
              <a:sym typeface="Verdana"/>
            </a:endParaRPr>
          </a:p>
          <a:p>
            <a:pPr marL="0" lvl="0" indent="0" algn="l" rtl="0">
              <a:spcBef>
                <a:spcPts val="0"/>
              </a:spcBef>
              <a:spcAft>
                <a:spcPts val="0"/>
              </a:spcAft>
              <a:buNone/>
            </a:pPr>
            <a:endParaRPr sz="18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2000">
                <a:solidFill>
                  <a:srgbClr val="38761D"/>
                </a:solidFill>
                <a:latin typeface="Verdana"/>
                <a:ea typeface="Verdana"/>
                <a:cs typeface="Verdana"/>
                <a:sym typeface="Verdana"/>
              </a:rPr>
              <a:t>Widely Available for 3D Printing</a:t>
            </a:r>
            <a:endParaRPr sz="2000">
              <a:solidFill>
                <a:srgbClr val="38761D"/>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1800">
                <a:solidFill>
                  <a:schemeClr val="dk1"/>
                </a:solidFill>
                <a:latin typeface="Verdana"/>
                <a:ea typeface="Verdana"/>
                <a:cs typeface="Verdana"/>
                <a:sym typeface="Verdana"/>
              </a:rPr>
              <a:t> Low cost, wide range of materials </a:t>
            </a:r>
            <a:endParaRPr sz="18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1800">
                <a:solidFill>
                  <a:schemeClr val="dk1"/>
                </a:solidFill>
                <a:latin typeface="Verdana"/>
                <a:ea typeface="Verdana"/>
                <a:cs typeface="Verdana"/>
                <a:sym typeface="Verdana"/>
              </a:rPr>
              <a:t>   and printing techniques available</a:t>
            </a:r>
            <a:endParaRPr sz="2000">
              <a:solidFill>
                <a:srgbClr val="38761D"/>
              </a:solidFill>
              <a:latin typeface="Verdana"/>
              <a:ea typeface="Verdana"/>
              <a:cs typeface="Verdana"/>
              <a:sym typeface="Verdana"/>
            </a:endParaRPr>
          </a:p>
        </p:txBody>
      </p:sp>
      <p:sp>
        <p:nvSpPr>
          <p:cNvPr id="380" name="Google Shape;380;p45"/>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Thermoplastic Polyurethane</a:t>
            </a:r>
            <a:endParaRPr sz="2600">
              <a:solidFill>
                <a:schemeClr val="lt1"/>
              </a:solidFill>
              <a:latin typeface="Verdana"/>
              <a:ea typeface="Verdana"/>
              <a:cs typeface="Verdana"/>
              <a:sym typeface="Verdana"/>
            </a:endParaRPr>
          </a:p>
        </p:txBody>
      </p:sp>
      <p:pic>
        <p:nvPicPr>
          <p:cNvPr id="381" name="Google Shape;381;p45"/>
          <p:cNvPicPr preferRelativeResize="0"/>
          <p:nvPr/>
        </p:nvPicPr>
        <p:blipFill>
          <a:blip r:embed="rId3">
            <a:alphaModFix/>
          </a:blip>
          <a:stretch>
            <a:fillRect/>
          </a:stretch>
        </p:blipFill>
        <p:spPr>
          <a:xfrm>
            <a:off x="4809250" y="1496100"/>
            <a:ext cx="4191575" cy="2855510"/>
          </a:xfrm>
          <a:prstGeom prst="rect">
            <a:avLst/>
          </a:prstGeom>
          <a:noFill/>
          <a:ln>
            <a:noFill/>
          </a:ln>
        </p:spPr>
      </p:pic>
      <p:sp>
        <p:nvSpPr>
          <p:cNvPr id="382" name="Google Shape;382;p45"/>
          <p:cNvSpPr txBox="1"/>
          <p:nvPr/>
        </p:nvSpPr>
        <p:spPr>
          <a:xfrm>
            <a:off x="5037900" y="4658200"/>
            <a:ext cx="4106100" cy="31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t>https://filaments.ca/products/polyurethane-tpu-filament-natural-1-75mm</a:t>
            </a:r>
            <a:endParaRPr sz="9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46"/>
          <p:cNvSpPr txBox="1">
            <a:spLocks noGrp="1"/>
          </p:cNvSpPr>
          <p:nvPr>
            <p:ph type="body" idx="1"/>
          </p:nvPr>
        </p:nvSpPr>
        <p:spPr>
          <a:xfrm>
            <a:off x="186050" y="12613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Rats can support </a:t>
            </a:r>
            <a:r>
              <a:rPr lang="en" sz="2400">
                <a:solidFill>
                  <a:srgbClr val="38761D"/>
                </a:solidFill>
              </a:rPr>
              <a:t>10%</a:t>
            </a:r>
            <a:r>
              <a:rPr lang="en"/>
              <a:t> of body weight without behavioral impact</a:t>
            </a:r>
            <a:endParaRPr/>
          </a:p>
          <a:p>
            <a:pPr marL="0" lvl="0" indent="0" algn="l" rtl="0">
              <a:spcBef>
                <a:spcPts val="1600"/>
              </a:spcBef>
              <a:spcAft>
                <a:spcPts val="0"/>
              </a:spcAft>
              <a:buNone/>
            </a:pPr>
            <a:endParaRPr/>
          </a:p>
          <a:p>
            <a:pPr marL="0" lvl="0" indent="0" algn="l" rtl="0">
              <a:spcBef>
                <a:spcPts val="1600"/>
              </a:spcBef>
              <a:spcAft>
                <a:spcPts val="0"/>
              </a:spcAft>
              <a:buNone/>
            </a:pPr>
            <a:r>
              <a:rPr lang="en"/>
              <a:t>Sprague-Dawley Rats weigh </a:t>
            </a:r>
            <a:r>
              <a:rPr lang="en" sz="2400">
                <a:solidFill>
                  <a:srgbClr val="38761D"/>
                </a:solidFill>
              </a:rPr>
              <a:t>50g</a:t>
            </a:r>
            <a:r>
              <a:rPr lang="en"/>
              <a:t> at 3 weeks old.</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389" name="Google Shape;389;p46"/>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Verdana"/>
              <a:ea typeface="Verdana"/>
              <a:cs typeface="Verdana"/>
              <a:sym typeface="Verdana"/>
            </a:endParaRPr>
          </a:p>
        </p:txBody>
      </p:sp>
      <p:sp>
        <p:nvSpPr>
          <p:cNvPr id="390" name="Google Shape;390;p46"/>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Device Weight Implications</a:t>
            </a:r>
            <a:endParaRPr sz="2600">
              <a:solidFill>
                <a:schemeClr val="lt1"/>
              </a:solidFill>
              <a:latin typeface="Verdana"/>
              <a:ea typeface="Verdana"/>
              <a:cs typeface="Verdana"/>
              <a:sym typeface="Verdana"/>
            </a:endParaRPr>
          </a:p>
        </p:txBody>
      </p:sp>
      <p:pic>
        <p:nvPicPr>
          <p:cNvPr id="391" name="Google Shape;391;p46" descr="See the source image"/>
          <p:cNvPicPr preferRelativeResize="0"/>
          <p:nvPr/>
        </p:nvPicPr>
        <p:blipFill>
          <a:blip r:embed="rId3">
            <a:alphaModFix/>
          </a:blip>
          <a:stretch>
            <a:fillRect/>
          </a:stretch>
        </p:blipFill>
        <p:spPr>
          <a:xfrm>
            <a:off x="6559225" y="2002125"/>
            <a:ext cx="2426925" cy="2426925"/>
          </a:xfrm>
          <a:prstGeom prst="rect">
            <a:avLst/>
          </a:prstGeom>
          <a:noFill/>
          <a:ln>
            <a:noFill/>
          </a:ln>
        </p:spPr>
      </p:pic>
      <p:sp>
        <p:nvSpPr>
          <p:cNvPr id="392" name="Google Shape;392;p46"/>
          <p:cNvSpPr txBox="1"/>
          <p:nvPr/>
        </p:nvSpPr>
        <p:spPr>
          <a:xfrm>
            <a:off x="4372825" y="4749650"/>
            <a:ext cx="4771200" cy="38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i="1">
                <a:solidFill>
                  <a:schemeClr val="dk1"/>
                </a:solidFill>
              </a:rPr>
              <a:t>Taconic Biosciences, Preferred for safety and efficacy, surgical modifications and reproductive studies</a:t>
            </a:r>
            <a:endParaRPr sz="900" i="1">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7"/>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7"/>
          <p:cNvSpPr txBox="1"/>
          <p:nvPr/>
        </p:nvSpPr>
        <p:spPr>
          <a:xfrm>
            <a:off x="877275" y="1450900"/>
            <a:ext cx="6748500" cy="9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980000"/>
                </a:solidFill>
                <a:latin typeface="Verdana"/>
                <a:ea typeface="Verdana"/>
                <a:cs typeface="Verdana"/>
                <a:sym typeface="Verdana"/>
              </a:rPr>
              <a:t>Pediatric epilepsy</a:t>
            </a:r>
            <a:r>
              <a:rPr lang="en" sz="1800">
                <a:latin typeface="Verdana"/>
                <a:ea typeface="Verdana"/>
                <a:cs typeface="Verdana"/>
                <a:sym typeface="Verdana"/>
              </a:rPr>
              <a:t> affects </a:t>
            </a:r>
            <a:r>
              <a:rPr lang="en" sz="2400">
                <a:solidFill>
                  <a:srgbClr val="980000"/>
                </a:solidFill>
                <a:latin typeface="Verdana"/>
                <a:ea typeface="Verdana"/>
                <a:cs typeface="Verdana"/>
                <a:sym typeface="Verdana"/>
              </a:rPr>
              <a:t>470,000</a:t>
            </a:r>
            <a:r>
              <a:rPr lang="en" sz="1800">
                <a:latin typeface="Verdana"/>
                <a:ea typeface="Verdana"/>
                <a:cs typeface="Verdana"/>
                <a:sym typeface="Verdana"/>
              </a:rPr>
              <a:t> </a:t>
            </a:r>
            <a:r>
              <a:rPr lang="en" sz="2400">
                <a:solidFill>
                  <a:srgbClr val="980000"/>
                </a:solidFill>
                <a:latin typeface="Verdana"/>
                <a:ea typeface="Verdana"/>
                <a:cs typeface="Verdana"/>
                <a:sym typeface="Verdana"/>
              </a:rPr>
              <a:t>children</a:t>
            </a:r>
            <a:r>
              <a:rPr lang="en" sz="1800">
                <a:latin typeface="Verdana"/>
                <a:ea typeface="Verdana"/>
                <a:cs typeface="Verdana"/>
                <a:sym typeface="Verdana"/>
              </a:rPr>
              <a:t> in the United States alone</a:t>
            </a:r>
            <a:endParaRPr sz="1800">
              <a:latin typeface="Verdana"/>
              <a:ea typeface="Verdana"/>
              <a:cs typeface="Verdana"/>
              <a:sym typeface="Verdana"/>
            </a:endParaRPr>
          </a:p>
          <a:p>
            <a:pPr marL="0" lvl="0" indent="0" algn="l" rtl="0">
              <a:spcBef>
                <a:spcPts val="0"/>
              </a:spcBef>
              <a:spcAft>
                <a:spcPts val="0"/>
              </a:spcAft>
              <a:buNone/>
            </a:pPr>
            <a:endParaRPr sz="1800">
              <a:latin typeface="Verdana"/>
              <a:ea typeface="Verdana"/>
              <a:cs typeface="Verdana"/>
              <a:sym typeface="Verdana"/>
            </a:endParaRPr>
          </a:p>
          <a:p>
            <a:pPr marL="0" lvl="0" indent="0" algn="l" rtl="0">
              <a:spcBef>
                <a:spcPts val="0"/>
              </a:spcBef>
              <a:spcAft>
                <a:spcPts val="0"/>
              </a:spcAft>
              <a:buNone/>
            </a:pPr>
            <a:endParaRPr sz="1800">
              <a:latin typeface="Verdana"/>
              <a:ea typeface="Verdana"/>
              <a:cs typeface="Verdana"/>
              <a:sym typeface="Verdana"/>
            </a:endParaRPr>
          </a:p>
        </p:txBody>
      </p:sp>
      <p:pic>
        <p:nvPicPr>
          <p:cNvPr id="399" name="Google Shape;399;p47" descr="See the source image"/>
          <p:cNvPicPr preferRelativeResize="0"/>
          <p:nvPr/>
        </p:nvPicPr>
        <p:blipFill>
          <a:blip r:embed="rId3">
            <a:alphaModFix/>
          </a:blip>
          <a:stretch>
            <a:fillRect/>
          </a:stretch>
        </p:blipFill>
        <p:spPr>
          <a:xfrm>
            <a:off x="4481741" y="3549000"/>
            <a:ext cx="4198159" cy="1048450"/>
          </a:xfrm>
          <a:prstGeom prst="rect">
            <a:avLst/>
          </a:prstGeom>
          <a:noFill/>
          <a:ln>
            <a:noFill/>
          </a:ln>
        </p:spPr>
      </p:pic>
      <p:sp>
        <p:nvSpPr>
          <p:cNvPr id="400" name="Google Shape;400;p47"/>
          <p:cNvSpPr txBox="1"/>
          <p:nvPr/>
        </p:nvSpPr>
        <p:spPr>
          <a:xfrm>
            <a:off x="6308050" y="4785000"/>
            <a:ext cx="2835900" cy="3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t>https://www.cdc.gov/epilepsy/basics/fast-facts.htm</a:t>
            </a:r>
            <a:endParaRPr sz="900"/>
          </a:p>
        </p:txBody>
      </p:sp>
      <p:sp>
        <p:nvSpPr>
          <p:cNvPr id="401" name="Google Shape;401;p47"/>
          <p:cNvSpPr txBox="1"/>
          <p:nvPr/>
        </p:nvSpPr>
        <p:spPr>
          <a:xfrm>
            <a:off x="877275" y="2405200"/>
            <a:ext cx="7194300" cy="99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990000"/>
                </a:solidFill>
                <a:latin typeface="Verdana"/>
                <a:ea typeface="Verdana"/>
                <a:cs typeface="Verdana"/>
                <a:sym typeface="Verdana"/>
              </a:rPr>
              <a:t>CTE </a:t>
            </a:r>
            <a:r>
              <a:rPr lang="en" sz="1800">
                <a:latin typeface="Verdana"/>
                <a:ea typeface="Verdana"/>
                <a:cs typeface="Verdana"/>
                <a:sym typeface="Verdana"/>
              </a:rPr>
              <a:t>(Chronic Traumatic encephalopathy)</a:t>
            </a:r>
            <a:r>
              <a:rPr lang="en" sz="1800">
                <a:solidFill>
                  <a:schemeClr val="dk1"/>
                </a:solidFill>
                <a:latin typeface="Verdana"/>
                <a:ea typeface="Verdana"/>
                <a:cs typeface="Verdana"/>
                <a:sym typeface="Verdana"/>
              </a:rPr>
              <a:t> was present in </a:t>
            </a:r>
            <a:r>
              <a:rPr lang="en" sz="2400">
                <a:solidFill>
                  <a:srgbClr val="990000"/>
                </a:solidFill>
                <a:latin typeface="Verdana"/>
                <a:ea typeface="Verdana"/>
                <a:cs typeface="Verdana"/>
                <a:sym typeface="Verdana"/>
              </a:rPr>
              <a:t>96.8%</a:t>
            </a:r>
            <a:r>
              <a:rPr lang="en" sz="1800">
                <a:solidFill>
                  <a:schemeClr val="dk1"/>
                </a:solidFill>
                <a:latin typeface="Verdana"/>
                <a:ea typeface="Verdana"/>
                <a:cs typeface="Verdana"/>
                <a:sym typeface="Verdana"/>
              </a:rPr>
              <a:t> of all deceased pro football players</a:t>
            </a:r>
            <a:endParaRPr sz="1800">
              <a:solidFill>
                <a:schemeClr val="dk1"/>
              </a:solidFill>
              <a:latin typeface="Verdana"/>
              <a:ea typeface="Verdana"/>
              <a:cs typeface="Verdana"/>
              <a:sym typeface="Verdana"/>
            </a:endParaRPr>
          </a:p>
        </p:txBody>
      </p:sp>
      <p:sp>
        <p:nvSpPr>
          <p:cNvPr id="402" name="Google Shape;402;p47"/>
          <p:cNvSpPr txBox="1"/>
          <p:nvPr/>
        </p:nvSpPr>
        <p:spPr>
          <a:xfrm>
            <a:off x="5979575" y="4619000"/>
            <a:ext cx="4827900" cy="3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t>https://www.rt.com/usa/192316-frontline-football-brain-cte/</a:t>
            </a:r>
            <a:endParaRPr sz="900"/>
          </a:p>
        </p:txBody>
      </p:sp>
      <p:sp>
        <p:nvSpPr>
          <p:cNvPr id="403" name="Google Shape;403;p47"/>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Adaptable for Other Areas of Research</a:t>
            </a:r>
            <a:endParaRPr sz="2600">
              <a:solidFill>
                <a:schemeClr val="lt1"/>
              </a:solidFill>
              <a:latin typeface="Verdana"/>
              <a:ea typeface="Verdana"/>
              <a:cs typeface="Verdana"/>
              <a:sym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8"/>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8"/>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Electrode Testing</a:t>
            </a:r>
            <a:endParaRPr sz="2600">
              <a:solidFill>
                <a:schemeClr val="lt1"/>
              </a:solidFill>
              <a:latin typeface="Verdana"/>
              <a:ea typeface="Verdana"/>
              <a:cs typeface="Verdana"/>
              <a:sym typeface="Verdana"/>
            </a:endParaRPr>
          </a:p>
        </p:txBody>
      </p:sp>
      <p:sp>
        <p:nvSpPr>
          <p:cNvPr id="410" name="Google Shape;410;p48"/>
          <p:cNvSpPr txBox="1"/>
          <p:nvPr/>
        </p:nvSpPr>
        <p:spPr>
          <a:xfrm>
            <a:off x="744800" y="4117775"/>
            <a:ext cx="3067500" cy="7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Verdana"/>
                <a:ea typeface="Verdana"/>
                <a:cs typeface="Verdana"/>
                <a:sym typeface="Verdana"/>
              </a:rPr>
              <a:t>Impedance testing</a:t>
            </a:r>
            <a:endParaRPr sz="2400">
              <a:latin typeface="Verdana"/>
              <a:ea typeface="Verdana"/>
              <a:cs typeface="Verdana"/>
              <a:sym typeface="Verdana"/>
            </a:endParaRPr>
          </a:p>
        </p:txBody>
      </p:sp>
      <p:pic>
        <p:nvPicPr>
          <p:cNvPr id="411" name="Google Shape;411;p48" descr="AmplitudeSpectrumOfElectrode.png"/>
          <p:cNvPicPr preferRelativeResize="0"/>
          <p:nvPr/>
        </p:nvPicPr>
        <p:blipFill>
          <a:blip r:embed="rId3">
            <a:alphaModFix/>
          </a:blip>
          <a:stretch>
            <a:fillRect/>
          </a:stretch>
        </p:blipFill>
        <p:spPr>
          <a:xfrm>
            <a:off x="4688625" y="1440488"/>
            <a:ext cx="4143675" cy="2677289"/>
          </a:xfrm>
          <a:prstGeom prst="rect">
            <a:avLst/>
          </a:prstGeom>
          <a:noFill/>
          <a:ln>
            <a:noFill/>
          </a:ln>
        </p:spPr>
      </p:pic>
      <p:sp>
        <p:nvSpPr>
          <p:cNvPr id="412" name="Google Shape;412;p48"/>
          <p:cNvSpPr txBox="1"/>
          <p:nvPr/>
        </p:nvSpPr>
        <p:spPr>
          <a:xfrm>
            <a:off x="5096850" y="4117775"/>
            <a:ext cx="3569100" cy="48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Verdana"/>
                <a:ea typeface="Verdana"/>
                <a:cs typeface="Verdana"/>
                <a:sym typeface="Verdana"/>
              </a:rPr>
              <a:t>Noise Measurements</a:t>
            </a:r>
            <a:r>
              <a:rPr lang="en"/>
              <a:t> </a:t>
            </a:r>
            <a:endParaRPr/>
          </a:p>
        </p:txBody>
      </p:sp>
      <p:pic>
        <p:nvPicPr>
          <p:cNvPr id="413" name="Google Shape;413;p48"/>
          <p:cNvPicPr preferRelativeResize="0"/>
          <p:nvPr/>
        </p:nvPicPr>
        <p:blipFill>
          <a:blip r:embed="rId4">
            <a:alphaModFix/>
          </a:blip>
          <a:stretch>
            <a:fillRect/>
          </a:stretch>
        </p:blipFill>
        <p:spPr>
          <a:xfrm>
            <a:off x="639850" y="1610737"/>
            <a:ext cx="3115750" cy="2336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9"/>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9"/>
          <p:cNvSpPr/>
          <p:nvPr/>
        </p:nvSpPr>
        <p:spPr>
          <a:xfrm>
            <a:off x="453300" y="1620175"/>
            <a:ext cx="3999900" cy="25845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0" name="Google Shape;420;p49"/>
          <p:cNvPicPr preferRelativeResize="0"/>
          <p:nvPr/>
        </p:nvPicPr>
        <p:blipFill>
          <a:blip r:embed="rId3">
            <a:alphaModFix/>
          </a:blip>
          <a:stretch>
            <a:fillRect/>
          </a:stretch>
        </p:blipFill>
        <p:spPr>
          <a:xfrm>
            <a:off x="1439354" y="2572150"/>
            <a:ext cx="2469670" cy="1479725"/>
          </a:xfrm>
          <a:prstGeom prst="rect">
            <a:avLst/>
          </a:prstGeom>
          <a:noFill/>
          <a:ln>
            <a:noFill/>
          </a:ln>
        </p:spPr>
      </p:pic>
      <p:sp>
        <p:nvSpPr>
          <p:cNvPr id="421" name="Google Shape;421;p49"/>
          <p:cNvSpPr/>
          <p:nvPr/>
        </p:nvSpPr>
        <p:spPr>
          <a:xfrm>
            <a:off x="3240834" y="2019238"/>
            <a:ext cx="639000" cy="552900"/>
          </a:xfrm>
          <a:prstGeom prst="triangle">
            <a:avLst>
              <a:gd name="adj" fmla="val 50000"/>
            </a:avLst>
          </a:prstGeom>
          <a:solidFill>
            <a:srgbClr val="6AA84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9"/>
          <p:cNvSpPr/>
          <p:nvPr/>
        </p:nvSpPr>
        <p:spPr>
          <a:xfrm>
            <a:off x="972973" y="1976195"/>
            <a:ext cx="639000" cy="639000"/>
          </a:xfrm>
          <a:prstGeom prst="ellipse">
            <a:avLst/>
          </a:prstGeom>
          <a:solidFill>
            <a:srgbClr val="FF99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9"/>
          <p:cNvSpPr txBox="1">
            <a:spLocks noGrp="1"/>
          </p:cNvSpPr>
          <p:nvPr>
            <p:ph type="body" idx="4294967295"/>
          </p:nvPr>
        </p:nvSpPr>
        <p:spPr>
          <a:xfrm>
            <a:off x="4772100" y="1506775"/>
            <a:ext cx="4060200" cy="2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Verdana"/>
                <a:ea typeface="Verdana"/>
                <a:cs typeface="Verdana"/>
                <a:sym typeface="Verdana"/>
              </a:rPr>
              <a:t>Conducted before and after induced injury</a:t>
            </a:r>
            <a:endParaRPr>
              <a:solidFill>
                <a:srgbClr val="000000"/>
              </a:solidFill>
              <a:latin typeface="Verdana"/>
              <a:ea typeface="Verdana"/>
              <a:cs typeface="Verdana"/>
              <a:sym typeface="Verdana"/>
            </a:endParaRPr>
          </a:p>
          <a:p>
            <a:pPr marL="0" lvl="0" indent="0" algn="l" rtl="0">
              <a:spcBef>
                <a:spcPts val="1600"/>
              </a:spcBef>
              <a:spcAft>
                <a:spcPts val="0"/>
              </a:spcAft>
              <a:buNone/>
            </a:pPr>
            <a:r>
              <a:rPr lang="en" sz="1800">
                <a:solidFill>
                  <a:srgbClr val="000000"/>
                </a:solidFill>
                <a:latin typeface="Verdana"/>
                <a:ea typeface="Verdana"/>
                <a:cs typeface="Verdana"/>
                <a:sym typeface="Verdana"/>
              </a:rPr>
              <a:t>Current data</a:t>
            </a:r>
            <a:r>
              <a:rPr lang="en">
                <a:solidFill>
                  <a:srgbClr val="000000"/>
                </a:solidFill>
                <a:latin typeface="Verdana"/>
                <a:ea typeface="Verdana"/>
                <a:cs typeface="Verdana"/>
                <a:sym typeface="Verdana"/>
              </a:rPr>
              <a:t>:</a:t>
            </a:r>
            <a:r>
              <a:rPr lang="en" sz="1800">
                <a:solidFill>
                  <a:srgbClr val="000000"/>
                </a:solidFill>
                <a:latin typeface="Verdana"/>
                <a:ea typeface="Verdana"/>
                <a:cs typeface="Verdana"/>
                <a:sym typeface="Verdana"/>
              </a:rPr>
              <a:t> time spent at each object</a:t>
            </a:r>
            <a:endParaRPr sz="1800">
              <a:solidFill>
                <a:srgbClr val="000000"/>
              </a:solidFill>
              <a:latin typeface="Verdana"/>
              <a:ea typeface="Verdana"/>
              <a:cs typeface="Verdana"/>
              <a:sym typeface="Verdana"/>
            </a:endParaRPr>
          </a:p>
          <a:p>
            <a:pPr marL="0" lvl="0" indent="0" algn="l" rtl="0">
              <a:spcBef>
                <a:spcPts val="1600"/>
              </a:spcBef>
              <a:spcAft>
                <a:spcPts val="1600"/>
              </a:spcAft>
              <a:buNone/>
            </a:pPr>
            <a:r>
              <a:rPr lang="en" sz="2400">
                <a:solidFill>
                  <a:srgbClr val="6AA84F"/>
                </a:solidFill>
                <a:latin typeface="Verdana"/>
                <a:ea typeface="Verdana"/>
                <a:cs typeface="Verdana"/>
                <a:sym typeface="Verdana"/>
              </a:rPr>
              <a:t>Brain wave signals </a:t>
            </a:r>
            <a:r>
              <a:rPr lang="en" sz="1800">
                <a:solidFill>
                  <a:srgbClr val="000000"/>
                </a:solidFill>
                <a:latin typeface="Verdana"/>
                <a:ea typeface="Verdana"/>
                <a:cs typeface="Verdana"/>
                <a:sym typeface="Verdana"/>
              </a:rPr>
              <a:t>would give more insight into rat’s </a:t>
            </a:r>
            <a:r>
              <a:rPr lang="en">
                <a:solidFill>
                  <a:srgbClr val="000000"/>
                </a:solidFill>
                <a:latin typeface="Verdana"/>
                <a:ea typeface="Verdana"/>
                <a:cs typeface="Verdana"/>
                <a:sym typeface="Verdana"/>
              </a:rPr>
              <a:t>cognitive processes</a:t>
            </a:r>
            <a:endParaRPr sz="2400">
              <a:solidFill>
                <a:srgbClr val="980000"/>
              </a:solidFill>
              <a:latin typeface="Verdana"/>
              <a:ea typeface="Verdana"/>
              <a:cs typeface="Verdana"/>
              <a:sym typeface="Verdana"/>
            </a:endParaRPr>
          </a:p>
        </p:txBody>
      </p:sp>
      <p:sp>
        <p:nvSpPr>
          <p:cNvPr id="424" name="Google Shape;424;p49"/>
          <p:cNvSpPr/>
          <p:nvPr/>
        </p:nvSpPr>
        <p:spPr>
          <a:xfrm>
            <a:off x="1016025" y="2019250"/>
            <a:ext cx="552900" cy="552900"/>
          </a:xfrm>
          <a:prstGeom prst="rect">
            <a:avLst/>
          </a:prstGeom>
          <a:solidFill>
            <a:srgbClr val="1155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5" name="Google Shape;425;p49"/>
          <p:cNvPicPr preferRelativeResize="0"/>
          <p:nvPr/>
        </p:nvPicPr>
        <p:blipFill>
          <a:blip r:embed="rId3">
            <a:alphaModFix/>
          </a:blip>
          <a:stretch>
            <a:fillRect/>
          </a:stretch>
        </p:blipFill>
        <p:spPr>
          <a:xfrm flipH="1">
            <a:off x="1145654" y="2615200"/>
            <a:ext cx="2469670" cy="1479725"/>
          </a:xfrm>
          <a:prstGeom prst="rect">
            <a:avLst/>
          </a:prstGeom>
          <a:noFill/>
          <a:ln>
            <a:noFill/>
          </a:ln>
        </p:spPr>
      </p:pic>
      <p:sp>
        <p:nvSpPr>
          <p:cNvPr id="426" name="Google Shape;426;p49"/>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Novel Object Recognition (NOR) Test</a:t>
            </a:r>
            <a:endParaRPr sz="2600">
              <a:solidFill>
                <a:schemeClr val="lt1"/>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420"/>
                                        </p:tgtEl>
                                        <p:attrNameLst>
                                          <p:attrName>ppt_x</p:attrName>
                                        </p:attrNameLst>
                                      </p:cBhvr>
                                      <p:tavLst>
                                        <p:tav tm="0">
                                          <p:val>
                                            <p:strVal val="#ppt_x"/>
                                          </p:val>
                                        </p:tav>
                                        <p:tav tm="100000">
                                          <p:val>
                                            <p:strVal val="#ppt_x-1"/>
                                          </p:val>
                                        </p:tav>
                                      </p:tavLst>
                                    </p:anim>
                                    <p:set>
                                      <p:cBhvr>
                                        <p:cTn id="7" dur="1" fill="hold">
                                          <p:stCondLst>
                                            <p:cond delay="1000"/>
                                          </p:stCondLst>
                                        </p:cTn>
                                        <p:tgtEl>
                                          <p:spTgt spid="4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900"/>
                                        <p:tgtEl>
                                          <p:spTgt spid="422"/>
                                        </p:tgtEl>
                                      </p:cBhvr>
                                    </p:animEffect>
                                    <p:set>
                                      <p:cBhvr>
                                        <p:cTn id="12" dur="1" fill="hold">
                                          <p:stCondLst>
                                            <p:cond delay="900"/>
                                          </p:stCondLst>
                                        </p:cTn>
                                        <p:tgtEl>
                                          <p:spTgt spid="42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24"/>
                                        </p:tgtEl>
                                        <p:attrNameLst>
                                          <p:attrName>style.visibility</p:attrName>
                                        </p:attrNameLst>
                                      </p:cBhvr>
                                      <p:to>
                                        <p:strVal val="visible"/>
                                      </p:to>
                                    </p:set>
                                    <p:animEffect transition="in" filter="fade">
                                      <p:cBhvr>
                                        <p:cTn id="15" dur="900"/>
                                        <p:tgtEl>
                                          <p:spTgt spid="42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425"/>
                                        </p:tgtEl>
                                        <p:attrNameLst>
                                          <p:attrName>style.visibility</p:attrName>
                                        </p:attrNameLst>
                                      </p:cBhvr>
                                      <p:to>
                                        <p:strVal val="visible"/>
                                      </p:to>
                                    </p:set>
                                    <p:anim calcmode="lin" valueType="num">
                                      <p:cBhvr additive="base">
                                        <p:cTn id="20" dur="1000"/>
                                        <p:tgtEl>
                                          <p:spTgt spid="42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0"/>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0"/>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GUI- Experimental Data</a:t>
            </a:r>
            <a:endParaRPr sz="2600">
              <a:solidFill>
                <a:schemeClr val="lt1"/>
              </a:solidFill>
              <a:latin typeface="Verdana"/>
              <a:ea typeface="Verdana"/>
              <a:cs typeface="Verdana"/>
              <a:sym typeface="Verdana"/>
            </a:endParaRPr>
          </a:p>
        </p:txBody>
      </p:sp>
      <p:pic>
        <p:nvPicPr>
          <p:cNvPr id="433" name="Google Shape;433;p50"/>
          <p:cNvPicPr preferRelativeResize="0"/>
          <p:nvPr/>
        </p:nvPicPr>
        <p:blipFill>
          <a:blip r:embed="rId3">
            <a:alphaModFix/>
          </a:blip>
          <a:stretch>
            <a:fillRect/>
          </a:stretch>
        </p:blipFill>
        <p:spPr>
          <a:xfrm>
            <a:off x="1842950" y="1248175"/>
            <a:ext cx="5802424" cy="3796101"/>
          </a:xfrm>
          <a:prstGeom prst="rect">
            <a:avLst/>
          </a:prstGeom>
          <a:noFill/>
          <a:ln>
            <a:noFill/>
          </a:ln>
        </p:spPr>
      </p:pic>
      <p:pic>
        <p:nvPicPr>
          <p:cNvPr id="434" name="Google Shape;434;p50"/>
          <p:cNvPicPr preferRelativeResize="0"/>
          <p:nvPr/>
        </p:nvPicPr>
        <p:blipFill>
          <a:blip r:embed="rId4">
            <a:alphaModFix/>
          </a:blip>
          <a:stretch>
            <a:fillRect/>
          </a:stretch>
        </p:blipFill>
        <p:spPr>
          <a:xfrm>
            <a:off x="2081856" y="1465016"/>
            <a:ext cx="5348824" cy="256515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1"/>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40" name="Google Shape;440;p51"/>
          <p:cNvGraphicFramePr/>
          <p:nvPr/>
        </p:nvGraphicFramePr>
        <p:xfrm>
          <a:off x="847525" y="1512925"/>
          <a:ext cx="3000000" cy="3000000"/>
        </p:xfrm>
        <a:graphic>
          <a:graphicData uri="http://schemas.openxmlformats.org/drawingml/2006/table">
            <a:tbl>
              <a:tblPr>
                <a:noFill/>
                <a:tableStyleId>{B6864B0F-0645-42B7-8A93-954909FD8C0E}</a:tableStyleId>
              </a:tblPr>
              <a:tblGrid>
                <a:gridCol w="2413000"/>
                <a:gridCol w="2413000"/>
                <a:gridCol w="2413000"/>
              </a:tblGrid>
              <a:tr h="381000">
                <a:tc>
                  <a:txBody>
                    <a:bodyPr/>
                    <a:lstStyle/>
                    <a:p>
                      <a:pPr marL="0" lvl="0" indent="0" algn="l" rtl="0">
                        <a:spcBef>
                          <a:spcPts val="0"/>
                        </a:spcBef>
                        <a:spcAft>
                          <a:spcPts val="0"/>
                        </a:spcAft>
                        <a:buNone/>
                      </a:pPr>
                      <a:endParaRPr>
                        <a:latin typeface="Verdana"/>
                        <a:ea typeface="Verdana"/>
                        <a:cs typeface="Verdana"/>
                        <a:sym typeface="Verdana"/>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latin typeface="Verdana"/>
                          <a:ea typeface="Verdana"/>
                          <a:cs typeface="Verdana"/>
                          <a:sym typeface="Verdana"/>
                        </a:rPr>
                        <a:t>Amplitude</a:t>
                      </a:r>
                      <a:endParaRPr>
                        <a:latin typeface="Verdana"/>
                        <a:ea typeface="Verdana"/>
                        <a:cs typeface="Verdana"/>
                        <a:sym typeface="Verdana"/>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latin typeface="Verdana"/>
                          <a:ea typeface="Verdana"/>
                          <a:cs typeface="Verdana"/>
                          <a:sym typeface="Verdana"/>
                        </a:rPr>
                        <a:t>Frequency</a:t>
                      </a:r>
                      <a:endParaRPr>
                        <a:latin typeface="Verdana"/>
                        <a:ea typeface="Verdana"/>
                        <a:cs typeface="Verdana"/>
                        <a:sym typeface="Verdana"/>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latin typeface="Verdana"/>
                          <a:ea typeface="Verdana"/>
                          <a:cs typeface="Verdana"/>
                          <a:sym typeface="Verdana"/>
                        </a:rPr>
                        <a:t>Rat</a:t>
                      </a:r>
                      <a:endParaRPr>
                        <a:latin typeface="Verdana"/>
                        <a:ea typeface="Verdana"/>
                        <a:cs typeface="Verdana"/>
                        <a:sym typeface="Verdana"/>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latin typeface="Verdana"/>
                          <a:ea typeface="Verdana"/>
                          <a:cs typeface="Verdana"/>
                          <a:sym typeface="Verdana"/>
                        </a:rPr>
                        <a:t>1 - 25 uV </a:t>
                      </a:r>
                      <a:endParaRPr>
                        <a:latin typeface="Verdana"/>
                        <a:ea typeface="Verdana"/>
                        <a:cs typeface="Verdana"/>
                        <a:sym typeface="Verdana"/>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a:latin typeface="Verdana"/>
                          <a:ea typeface="Verdana"/>
                          <a:cs typeface="Verdana"/>
                          <a:sym typeface="Verdana"/>
                        </a:rPr>
                        <a:t>Delta (0.3 to 4Hz)</a:t>
                      </a:r>
                      <a:endParaRPr>
                        <a:latin typeface="Verdana"/>
                        <a:ea typeface="Verdana"/>
                        <a:cs typeface="Verdana"/>
                        <a:sym typeface="Verdana"/>
                      </a:endParaRPr>
                    </a:p>
                    <a:p>
                      <a:pPr marL="0" lvl="0" indent="0" algn="l" rtl="0">
                        <a:spcBef>
                          <a:spcPts val="0"/>
                        </a:spcBef>
                        <a:spcAft>
                          <a:spcPts val="0"/>
                        </a:spcAft>
                        <a:buClr>
                          <a:srgbClr val="000000"/>
                        </a:buClr>
                        <a:buSzPts val="1100"/>
                        <a:buFont typeface="Arial"/>
                        <a:buNone/>
                      </a:pPr>
                      <a:r>
                        <a:rPr lang="en">
                          <a:latin typeface="Verdana"/>
                          <a:ea typeface="Verdana"/>
                          <a:cs typeface="Verdana"/>
                          <a:sym typeface="Verdana"/>
                        </a:rPr>
                        <a:t>Theta (4-8Hz)</a:t>
                      </a:r>
                      <a:endParaRPr>
                        <a:latin typeface="Verdana"/>
                        <a:ea typeface="Verdana"/>
                        <a:cs typeface="Verdana"/>
                        <a:sym typeface="Verdana"/>
                      </a:endParaRPr>
                    </a:p>
                    <a:p>
                      <a:pPr marL="0" lvl="0" indent="0" algn="l" rtl="0">
                        <a:spcBef>
                          <a:spcPts val="0"/>
                        </a:spcBef>
                        <a:spcAft>
                          <a:spcPts val="0"/>
                        </a:spcAft>
                        <a:buClr>
                          <a:srgbClr val="000000"/>
                        </a:buClr>
                        <a:buSzPts val="1100"/>
                        <a:buFont typeface="Arial"/>
                        <a:buNone/>
                      </a:pPr>
                      <a:r>
                        <a:rPr lang="en">
                          <a:latin typeface="Verdana"/>
                          <a:ea typeface="Verdana"/>
                          <a:cs typeface="Verdana"/>
                          <a:sym typeface="Verdana"/>
                        </a:rPr>
                        <a:t>Alpha (8-12Hz)</a:t>
                      </a:r>
                      <a:endParaRPr>
                        <a:latin typeface="Verdana"/>
                        <a:ea typeface="Verdana"/>
                        <a:cs typeface="Verdana"/>
                        <a:sym typeface="Verdana"/>
                      </a:endParaRPr>
                    </a:p>
                    <a:p>
                      <a:pPr marL="0" lvl="0" indent="0" algn="l" rtl="0">
                        <a:spcBef>
                          <a:spcPts val="0"/>
                        </a:spcBef>
                        <a:spcAft>
                          <a:spcPts val="0"/>
                        </a:spcAft>
                        <a:buNone/>
                      </a:pPr>
                      <a:r>
                        <a:rPr lang="en">
                          <a:latin typeface="Verdana"/>
                          <a:ea typeface="Verdana"/>
                          <a:cs typeface="Verdana"/>
                          <a:sym typeface="Verdana"/>
                        </a:rPr>
                        <a:t>Beta (12-30Hz) </a:t>
                      </a:r>
                      <a:endParaRPr>
                        <a:latin typeface="Verdana"/>
                        <a:ea typeface="Verdana"/>
                        <a:cs typeface="Verdana"/>
                        <a:sym typeface="Verdana"/>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r h="381000">
                <a:tc>
                  <a:txBody>
                    <a:bodyPr/>
                    <a:lstStyle/>
                    <a:p>
                      <a:pPr marL="0" lvl="0" indent="0" algn="l" rtl="0">
                        <a:spcBef>
                          <a:spcPts val="0"/>
                        </a:spcBef>
                        <a:spcAft>
                          <a:spcPts val="0"/>
                        </a:spcAft>
                        <a:buNone/>
                      </a:pPr>
                      <a:r>
                        <a:rPr lang="en">
                          <a:latin typeface="Verdana"/>
                          <a:ea typeface="Verdana"/>
                          <a:cs typeface="Verdana"/>
                          <a:sym typeface="Verdana"/>
                        </a:rPr>
                        <a:t>Human</a:t>
                      </a:r>
                      <a:endParaRPr>
                        <a:latin typeface="Verdana"/>
                        <a:ea typeface="Verdana"/>
                        <a:cs typeface="Verdana"/>
                        <a:sym typeface="Verdana"/>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latin typeface="Verdana"/>
                          <a:ea typeface="Verdana"/>
                          <a:cs typeface="Verdana"/>
                          <a:sym typeface="Verdana"/>
                        </a:rPr>
                        <a:t>10 - 100 uV</a:t>
                      </a:r>
                      <a:endParaRPr>
                        <a:latin typeface="Verdana"/>
                        <a:ea typeface="Verdana"/>
                        <a:cs typeface="Verdana"/>
                        <a:sym typeface="Verdana"/>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a:solidFill>
                            <a:srgbClr val="000000"/>
                          </a:solidFill>
                          <a:highlight>
                            <a:srgbClr val="FFFFFF"/>
                          </a:highlight>
                          <a:latin typeface="Verdana"/>
                          <a:ea typeface="Verdana"/>
                          <a:cs typeface="Verdana"/>
                          <a:sym typeface="Verdana"/>
                        </a:rPr>
                        <a:t>Delta (0.3 to 4Hz)</a:t>
                      </a:r>
                      <a:endParaRPr>
                        <a:solidFill>
                          <a:srgbClr val="000000"/>
                        </a:solidFill>
                        <a:highlight>
                          <a:srgbClr val="FFFFFF"/>
                        </a:highlight>
                        <a:latin typeface="Verdana"/>
                        <a:ea typeface="Verdana"/>
                        <a:cs typeface="Verdana"/>
                        <a:sym typeface="Verdana"/>
                      </a:endParaRPr>
                    </a:p>
                    <a:p>
                      <a:pPr marL="0" lvl="0" indent="0" algn="l" rtl="0">
                        <a:spcBef>
                          <a:spcPts val="0"/>
                        </a:spcBef>
                        <a:spcAft>
                          <a:spcPts val="0"/>
                        </a:spcAft>
                        <a:buClr>
                          <a:srgbClr val="000000"/>
                        </a:buClr>
                        <a:buSzPts val="1100"/>
                        <a:buFont typeface="Arial"/>
                        <a:buNone/>
                      </a:pPr>
                      <a:r>
                        <a:rPr lang="en">
                          <a:solidFill>
                            <a:srgbClr val="000000"/>
                          </a:solidFill>
                          <a:highlight>
                            <a:srgbClr val="FFFFFF"/>
                          </a:highlight>
                          <a:latin typeface="Verdana"/>
                          <a:ea typeface="Verdana"/>
                          <a:cs typeface="Verdana"/>
                          <a:sym typeface="Verdana"/>
                        </a:rPr>
                        <a:t>Theta (4-7Hz)</a:t>
                      </a:r>
                      <a:endParaRPr>
                        <a:solidFill>
                          <a:srgbClr val="000000"/>
                        </a:solidFill>
                        <a:highlight>
                          <a:srgbClr val="FFFFFF"/>
                        </a:highlight>
                        <a:latin typeface="Verdana"/>
                        <a:ea typeface="Verdana"/>
                        <a:cs typeface="Verdana"/>
                        <a:sym typeface="Verdana"/>
                      </a:endParaRPr>
                    </a:p>
                    <a:p>
                      <a:pPr marL="0" lvl="0" indent="0" algn="l" rtl="0">
                        <a:spcBef>
                          <a:spcPts val="0"/>
                        </a:spcBef>
                        <a:spcAft>
                          <a:spcPts val="0"/>
                        </a:spcAft>
                        <a:buClr>
                          <a:srgbClr val="000000"/>
                        </a:buClr>
                        <a:buSzPts val="1100"/>
                        <a:buFont typeface="Arial"/>
                        <a:buNone/>
                      </a:pPr>
                      <a:r>
                        <a:rPr lang="en">
                          <a:solidFill>
                            <a:srgbClr val="000000"/>
                          </a:solidFill>
                          <a:highlight>
                            <a:srgbClr val="FFFFFF"/>
                          </a:highlight>
                          <a:latin typeface="Verdana"/>
                          <a:ea typeface="Verdana"/>
                          <a:cs typeface="Verdana"/>
                          <a:sym typeface="Verdana"/>
                        </a:rPr>
                        <a:t>Alpha (8-15Hz)</a:t>
                      </a:r>
                      <a:endParaRPr>
                        <a:solidFill>
                          <a:srgbClr val="000000"/>
                        </a:solidFill>
                        <a:highlight>
                          <a:srgbClr val="FFFFFF"/>
                        </a:highlight>
                        <a:latin typeface="Verdana"/>
                        <a:ea typeface="Verdana"/>
                        <a:cs typeface="Verdana"/>
                        <a:sym typeface="Verdana"/>
                      </a:endParaRPr>
                    </a:p>
                    <a:p>
                      <a:pPr marL="0" lvl="0" indent="0" algn="l" rtl="0">
                        <a:spcBef>
                          <a:spcPts val="0"/>
                        </a:spcBef>
                        <a:spcAft>
                          <a:spcPts val="0"/>
                        </a:spcAft>
                        <a:buNone/>
                      </a:pPr>
                      <a:r>
                        <a:rPr lang="en">
                          <a:solidFill>
                            <a:srgbClr val="000000"/>
                          </a:solidFill>
                          <a:highlight>
                            <a:srgbClr val="FFFFFF"/>
                          </a:highlight>
                          <a:latin typeface="Verdana"/>
                          <a:ea typeface="Verdana"/>
                          <a:cs typeface="Verdana"/>
                          <a:sym typeface="Verdana"/>
                        </a:rPr>
                        <a:t>Beta (16-31Hz)</a:t>
                      </a:r>
                      <a:endParaRPr>
                        <a:latin typeface="Verdana"/>
                        <a:ea typeface="Verdana"/>
                        <a:cs typeface="Verdana"/>
                        <a:sym typeface="Verdana"/>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r>
            </a:tbl>
          </a:graphicData>
        </a:graphic>
      </p:graphicFrame>
      <p:sp>
        <p:nvSpPr>
          <p:cNvPr id="441" name="Google Shape;441;p51"/>
          <p:cNvSpPr txBox="1"/>
          <p:nvPr/>
        </p:nvSpPr>
        <p:spPr>
          <a:xfrm>
            <a:off x="6860800" y="4787700"/>
            <a:ext cx="2283300" cy="35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Verdana"/>
                <a:ea typeface="Verdana"/>
                <a:cs typeface="Verdana"/>
                <a:sym typeface="Verdana"/>
              </a:rPr>
              <a:t>Ferrari, Arce, et. al. (2013)</a:t>
            </a:r>
            <a:endParaRPr sz="1000">
              <a:latin typeface="Verdana"/>
              <a:ea typeface="Verdana"/>
              <a:cs typeface="Verdana"/>
              <a:sym typeface="Verdana"/>
            </a:endParaRPr>
          </a:p>
        </p:txBody>
      </p:sp>
      <p:sp>
        <p:nvSpPr>
          <p:cNvPr id="442" name="Google Shape;442;p51"/>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Rat EEG and Human EEG Are Very Similar</a:t>
            </a:r>
            <a:endParaRPr sz="2600">
              <a:solidFill>
                <a:schemeClr val="lt1"/>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txBox="1">
            <a:spLocks noGrp="1"/>
          </p:cNvSpPr>
          <p:nvPr>
            <p:ph type="title"/>
          </p:nvPr>
        </p:nvSpPr>
        <p:spPr>
          <a:xfrm>
            <a:off x="311700" y="320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Electroencephalogram (EEG)</a:t>
            </a:r>
            <a:endParaRPr sz="2600">
              <a:solidFill>
                <a:schemeClr val="lt1"/>
              </a:solidFill>
              <a:latin typeface="Verdana"/>
              <a:ea typeface="Verdana"/>
              <a:cs typeface="Verdana"/>
              <a:sym typeface="Verdana"/>
            </a:endParaRPr>
          </a:p>
        </p:txBody>
      </p:sp>
      <p:sp>
        <p:nvSpPr>
          <p:cNvPr id="84" name="Google Shape;84;p16"/>
          <p:cNvSpPr txBox="1">
            <a:spLocks noGrp="1"/>
          </p:cNvSpPr>
          <p:nvPr>
            <p:ph type="body" idx="1"/>
          </p:nvPr>
        </p:nvSpPr>
        <p:spPr>
          <a:xfrm>
            <a:off x="311700" y="1711388"/>
            <a:ext cx="8520600" cy="22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38761D"/>
                </a:solidFill>
                <a:latin typeface="Verdana"/>
                <a:ea typeface="Verdana"/>
                <a:cs typeface="Verdana"/>
                <a:sym typeface="Verdana"/>
              </a:rPr>
              <a:t>Measure</a:t>
            </a:r>
            <a:r>
              <a:rPr lang="en">
                <a:solidFill>
                  <a:srgbClr val="000000"/>
                </a:solidFill>
                <a:latin typeface="Verdana"/>
                <a:ea typeface="Verdana"/>
                <a:cs typeface="Verdana"/>
                <a:sym typeface="Verdana"/>
              </a:rPr>
              <a:t> electrical activity</a:t>
            </a:r>
            <a:endParaRPr>
              <a:solidFill>
                <a:srgbClr val="000000"/>
              </a:solidFill>
              <a:latin typeface="Verdana"/>
              <a:ea typeface="Verdana"/>
              <a:cs typeface="Verdana"/>
              <a:sym typeface="Verdana"/>
            </a:endParaRPr>
          </a:p>
          <a:p>
            <a:pPr marL="0" lvl="0" indent="0" algn="l" rtl="0">
              <a:spcBef>
                <a:spcPts val="1600"/>
              </a:spcBef>
              <a:spcAft>
                <a:spcPts val="0"/>
              </a:spcAft>
              <a:buNone/>
            </a:pPr>
            <a:endParaRPr>
              <a:solidFill>
                <a:srgbClr val="000000"/>
              </a:solidFill>
              <a:latin typeface="Verdana"/>
              <a:ea typeface="Verdana"/>
              <a:cs typeface="Verdana"/>
              <a:sym typeface="Verdana"/>
            </a:endParaRPr>
          </a:p>
          <a:p>
            <a:pPr marL="0" lvl="0" indent="0" algn="l" rtl="0">
              <a:lnSpc>
                <a:spcPct val="100000"/>
              </a:lnSpc>
              <a:spcBef>
                <a:spcPts val="1600"/>
              </a:spcBef>
              <a:spcAft>
                <a:spcPts val="0"/>
              </a:spcAft>
              <a:buNone/>
            </a:pPr>
            <a:r>
              <a:rPr lang="en" sz="2400">
                <a:solidFill>
                  <a:srgbClr val="38761D"/>
                </a:solidFill>
                <a:latin typeface="Verdana"/>
                <a:ea typeface="Verdana"/>
                <a:cs typeface="Verdana"/>
                <a:sym typeface="Verdana"/>
              </a:rPr>
              <a:t>Perform</a:t>
            </a:r>
            <a:r>
              <a:rPr lang="en">
                <a:solidFill>
                  <a:srgbClr val="000000"/>
                </a:solidFill>
                <a:latin typeface="Verdana"/>
                <a:ea typeface="Verdana"/>
                <a:cs typeface="Verdana"/>
                <a:sym typeface="Verdana"/>
              </a:rPr>
              <a:t> frequency domain and</a:t>
            </a:r>
            <a:endParaRPr>
              <a:solidFill>
                <a:srgbClr val="000000"/>
              </a:solidFill>
              <a:latin typeface="Verdana"/>
              <a:ea typeface="Verdana"/>
              <a:cs typeface="Verdana"/>
              <a:sym typeface="Verdana"/>
            </a:endParaRPr>
          </a:p>
          <a:p>
            <a:pPr marL="0" lvl="0" indent="0" algn="l" rtl="0">
              <a:lnSpc>
                <a:spcPct val="100000"/>
              </a:lnSpc>
              <a:spcBef>
                <a:spcPts val="1600"/>
              </a:spcBef>
              <a:spcAft>
                <a:spcPts val="0"/>
              </a:spcAft>
              <a:buNone/>
            </a:pPr>
            <a:r>
              <a:rPr lang="en">
                <a:solidFill>
                  <a:srgbClr val="000000"/>
                </a:solidFill>
                <a:latin typeface="Verdana"/>
                <a:ea typeface="Verdana"/>
                <a:cs typeface="Verdana"/>
                <a:sym typeface="Verdana"/>
              </a:rPr>
              <a:t>amplitude analyses </a:t>
            </a:r>
            <a:endParaRPr>
              <a:solidFill>
                <a:srgbClr val="000000"/>
              </a:solidFill>
              <a:latin typeface="Verdana"/>
              <a:ea typeface="Verdana"/>
              <a:cs typeface="Verdana"/>
              <a:sym typeface="Verdana"/>
            </a:endParaRPr>
          </a:p>
          <a:p>
            <a:pPr marL="0" lvl="0" indent="0" algn="l" rtl="0">
              <a:spcBef>
                <a:spcPts val="1600"/>
              </a:spcBef>
              <a:spcAft>
                <a:spcPts val="0"/>
              </a:spcAft>
              <a:buNone/>
            </a:pPr>
            <a:endParaRPr>
              <a:solidFill>
                <a:srgbClr val="000000"/>
              </a:solidFill>
              <a:latin typeface="Verdana"/>
              <a:ea typeface="Verdana"/>
              <a:cs typeface="Verdana"/>
              <a:sym typeface="Verdana"/>
            </a:endParaRPr>
          </a:p>
          <a:p>
            <a:pPr marL="0" lvl="0" indent="0" algn="l" rtl="0">
              <a:spcBef>
                <a:spcPts val="1600"/>
              </a:spcBef>
              <a:spcAft>
                <a:spcPts val="0"/>
              </a:spcAft>
              <a:buNone/>
            </a:pPr>
            <a:endParaRPr>
              <a:solidFill>
                <a:srgbClr val="000000"/>
              </a:solidFill>
              <a:latin typeface="Verdana"/>
              <a:ea typeface="Verdana"/>
              <a:cs typeface="Verdana"/>
              <a:sym typeface="Verdana"/>
            </a:endParaRPr>
          </a:p>
          <a:p>
            <a:pPr marL="0" lvl="0" indent="0" algn="l" rtl="0">
              <a:spcBef>
                <a:spcPts val="1600"/>
              </a:spcBef>
              <a:spcAft>
                <a:spcPts val="0"/>
              </a:spcAft>
              <a:buNone/>
            </a:pPr>
            <a:endParaRPr>
              <a:solidFill>
                <a:srgbClr val="000000"/>
              </a:solidFill>
              <a:latin typeface="Verdana"/>
              <a:ea typeface="Verdana"/>
              <a:cs typeface="Verdana"/>
              <a:sym typeface="Verdana"/>
            </a:endParaRPr>
          </a:p>
          <a:p>
            <a:pPr marL="0" lvl="0" indent="0" algn="l" rtl="0">
              <a:spcBef>
                <a:spcPts val="1600"/>
              </a:spcBef>
              <a:spcAft>
                <a:spcPts val="1600"/>
              </a:spcAft>
              <a:buClr>
                <a:schemeClr val="dk1"/>
              </a:buClr>
              <a:buSzPts val="1100"/>
              <a:buFont typeface="Arial"/>
              <a:buNone/>
            </a:pPr>
            <a:endParaRPr>
              <a:solidFill>
                <a:srgbClr val="000000"/>
              </a:solidFill>
              <a:latin typeface="Verdana"/>
              <a:ea typeface="Verdana"/>
              <a:cs typeface="Verdana"/>
              <a:sym typeface="Verdana"/>
            </a:endParaRPr>
          </a:p>
        </p:txBody>
      </p:sp>
      <p:pic>
        <p:nvPicPr>
          <p:cNvPr id="85" name="Google Shape;85;p16"/>
          <p:cNvPicPr preferRelativeResize="0"/>
          <p:nvPr/>
        </p:nvPicPr>
        <p:blipFill>
          <a:blip r:embed="rId3">
            <a:alphaModFix/>
          </a:blip>
          <a:stretch>
            <a:fillRect/>
          </a:stretch>
        </p:blipFill>
        <p:spPr>
          <a:xfrm>
            <a:off x="4883800" y="1283800"/>
            <a:ext cx="4052376" cy="36234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2"/>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8" name="Google Shape;448;p52"/>
          <p:cNvPicPr preferRelativeResize="0"/>
          <p:nvPr/>
        </p:nvPicPr>
        <p:blipFill>
          <a:blip r:embed="rId3">
            <a:alphaModFix/>
          </a:blip>
          <a:stretch>
            <a:fillRect/>
          </a:stretch>
        </p:blipFill>
        <p:spPr>
          <a:xfrm>
            <a:off x="133900" y="1302450"/>
            <a:ext cx="8914329" cy="3671400"/>
          </a:xfrm>
          <a:prstGeom prst="rect">
            <a:avLst/>
          </a:prstGeom>
          <a:noFill/>
          <a:ln>
            <a:noFill/>
          </a:ln>
        </p:spPr>
      </p:pic>
      <p:cxnSp>
        <p:nvCxnSpPr>
          <p:cNvPr id="449" name="Google Shape;449;p52"/>
          <p:cNvCxnSpPr/>
          <p:nvPr/>
        </p:nvCxnSpPr>
        <p:spPr>
          <a:xfrm>
            <a:off x="6141350" y="1302450"/>
            <a:ext cx="0" cy="3671400"/>
          </a:xfrm>
          <a:prstGeom prst="straightConnector1">
            <a:avLst/>
          </a:prstGeom>
          <a:noFill/>
          <a:ln w="38100" cap="flat" cmpd="sng">
            <a:solidFill>
              <a:schemeClr val="dk2"/>
            </a:solidFill>
            <a:prstDash val="solid"/>
            <a:round/>
            <a:headEnd type="stealth" w="med" len="med"/>
            <a:tailEnd type="stealth" w="med" len="med"/>
          </a:ln>
        </p:spPr>
      </p:cxnSp>
      <p:sp>
        <p:nvSpPr>
          <p:cNvPr id="450" name="Google Shape;450;p52"/>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Rat Backpack</a:t>
            </a:r>
            <a:endParaRPr sz="2600">
              <a:solidFill>
                <a:schemeClr val="lt1"/>
              </a:solidFill>
              <a:latin typeface="Verdana"/>
              <a:ea typeface="Verdana"/>
              <a:cs typeface="Verdana"/>
              <a:sym typeface="Verdana"/>
            </a:endParaRPr>
          </a:p>
        </p:txBody>
      </p:sp>
      <p:sp>
        <p:nvSpPr>
          <p:cNvPr id="451" name="Google Shape;451;p52"/>
          <p:cNvSpPr/>
          <p:nvPr/>
        </p:nvSpPr>
        <p:spPr>
          <a:xfrm>
            <a:off x="6248725" y="3132850"/>
            <a:ext cx="1671300" cy="748500"/>
          </a:xfrm>
          <a:prstGeom prst="roundRect">
            <a:avLst>
              <a:gd name="adj" fmla="val 16667"/>
            </a:avLst>
          </a:prstGeom>
          <a:solidFill>
            <a:srgbClr val="1C4587"/>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FEFEF"/>
                </a:solidFill>
                <a:latin typeface="Verdana"/>
                <a:ea typeface="Verdana"/>
                <a:cs typeface="Verdana"/>
                <a:sym typeface="Verdana"/>
              </a:rPr>
              <a:t>Analog </a:t>
            </a:r>
            <a:endParaRPr sz="1600" b="1">
              <a:solidFill>
                <a:srgbClr val="EFEFEF"/>
              </a:solidFill>
              <a:latin typeface="Verdana"/>
              <a:ea typeface="Verdana"/>
              <a:cs typeface="Verdana"/>
              <a:sym typeface="Verdana"/>
            </a:endParaRPr>
          </a:p>
          <a:p>
            <a:pPr marL="0" lvl="0" indent="0" algn="ctr" rtl="0">
              <a:spcBef>
                <a:spcPts val="0"/>
              </a:spcBef>
              <a:spcAft>
                <a:spcPts val="0"/>
              </a:spcAft>
              <a:buNone/>
            </a:pPr>
            <a:r>
              <a:rPr lang="en" sz="1600" b="1">
                <a:solidFill>
                  <a:srgbClr val="EFEFEF"/>
                </a:solidFill>
                <a:latin typeface="Verdana"/>
                <a:ea typeface="Verdana"/>
                <a:cs typeface="Verdana"/>
                <a:sym typeface="Verdana"/>
              </a:rPr>
              <a:t>Front End</a:t>
            </a:r>
            <a:endParaRPr sz="1600" b="1">
              <a:solidFill>
                <a:srgbClr val="EFEFEF"/>
              </a:solidFill>
              <a:latin typeface="Verdana"/>
              <a:ea typeface="Verdana"/>
              <a:cs typeface="Verdana"/>
              <a:sym typeface="Verdana"/>
            </a:endParaRPr>
          </a:p>
        </p:txBody>
      </p:sp>
      <p:sp>
        <p:nvSpPr>
          <p:cNvPr id="452" name="Google Shape;452;p52"/>
          <p:cNvSpPr/>
          <p:nvPr/>
        </p:nvSpPr>
        <p:spPr>
          <a:xfrm>
            <a:off x="4548750" y="2564975"/>
            <a:ext cx="1491600" cy="993600"/>
          </a:xfrm>
          <a:prstGeom prst="roundRect">
            <a:avLst>
              <a:gd name="adj" fmla="val 16667"/>
            </a:avLst>
          </a:prstGeom>
          <a:solidFill>
            <a:srgbClr val="1C45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FEFEF"/>
                </a:solidFill>
                <a:latin typeface="Verdana"/>
                <a:ea typeface="Verdana"/>
                <a:cs typeface="Verdana"/>
                <a:sym typeface="Verdana"/>
              </a:rPr>
              <a:t>Micro-</a:t>
            </a:r>
            <a:endParaRPr sz="1600" b="1">
              <a:solidFill>
                <a:srgbClr val="EFEFEF"/>
              </a:solidFill>
              <a:latin typeface="Verdana"/>
              <a:ea typeface="Verdana"/>
              <a:cs typeface="Verdana"/>
              <a:sym typeface="Verdana"/>
            </a:endParaRPr>
          </a:p>
          <a:p>
            <a:pPr marL="0" lvl="0" indent="0" algn="ctr" rtl="0">
              <a:spcBef>
                <a:spcPts val="0"/>
              </a:spcBef>
              <a:spcAft>
                <a:spcPts val="0"/>
              </a:spcAft>
              <a:buNone/>
            </a:pPr>
            <a:r>
              <a:rPr lang="en" sz="1600" b="1">
                <a:solidFill>
                  <a:srgbClr val="EFEFEF"/>
                </a:solidFill>
                <a:latin typeface="Verdana"/>
                <a:ea typeface="Verdana"/>
                <a:cs typeface="Verdana"/>
                <a:sym typeface="Verdana"/>
              </a:rPr>
              <a:t>processor</a:t>
            </a:r>
            <a:endParaRPr sz="1600" b="1">
              <a:solidFill>
                <a:srgbClr val="EFEFEF"/>
              </a:solidFill>
              <a:latin typeface="Verdana"/>
              <a:ea typeface="Verdana"/>
              <a:cs typeface="Verdana"/>
              <a:sym typeface="Verdana"/>
            </a:endParaRPr>
          </a:p>
        </p:txBody>
      </p:sp>
      <p:sp>
        <p:nvSpPr>
          <p:cNvPr id="453" name="Google Shape;453;p52"/>
          <p:cNvSpPr/>
          <p:nvPr/>
        </p:nvSpPr>
        <p:spPr>
          <a:xfrm>
            <a:off x="6248725" y="2252425"/>
            <a:ext cx="1671300" cy="748500"/>
          </a:xfrm>
          <a:prstGeom prst="roundRect">
            <a:avLst>
              <a:gd name="adj" fmla="val 16667"/>
            </a:avLst>
          </a:prstGeom>
          <a:solidFill>
            <a:srgbClr val="1C4587"/>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FEFEF"/>
                </a:solidFill>
                <a:latin typeface="Verdana"/>
                <a:ea typeface="Verdana"/>
                <a:cs typeface="Verdana"/>
                <a:sym typeface="Verdana"/>
              </a:rPr>
              <a:t>Wireless Transmitter</a:t>
            </a:r>
            <a:endParaRPr sz="1600" b="1">
              <a:solidFill>
                <a:srgbClr val="EFEFEF"/>
              </a:solidFill>
              <a:latin typeface="Verdana"/>
              <a:ea typeface="Verdana"/>
              <a:cs typeface="Verdana"/>
              <a:sym typeface="Verdana"/>
            </a:endParaRPr>
          </a:p>
        </p:txBody>
      </p:sp>
      <p:sp>
        <p:nvSpPr>
          <p:cNvPr id="454" name="Google Shape;454;p52"/>
          <p:cNvSpPr txBox="1"/>
          <p:nvPr/>
        </p:nvSpPr>
        <p:spPr>
          <a:xfrm>
            <a:off x="6141350" y="4175925"/>
            <a:ext cx="1338300" cy="5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Verdana"/>
                <a:ea typeface="Verdana"/>
                <a:cs typeface="Verdana"/>
                <a:sym typeface="Verdana"/>
              </a:rPr>
              <a:t>5 cm</a:t>
            </a:r>
            <a:endParaRPr sz="2400">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3"/>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0" name="Google Shape;460;p53"/>
          <p:cNvPicPr preferRelativeResize="0"/>
          <p:nvPr/>
        </p:nvPicPr>
        <p:blipFill>
          <a:blip r:embed="rId3">
            <a:alphaModFix/>
          </a:blip>
          <a:stretch>
            <a:fillRect/>
          </a:stretch>
        </p:blipFill>
        <p:spPr>
          <a:xfrm>
            <a:off x="5237175" y="2465300"/>
            <a:ext cx="3230850" cy="2136800"/>
          </a:xfrm>
          <a:prstGeom prst="rect">
            <a:avLst/>
          </a:prstGeom>
          <a:noFill/>
          <a:ln>
            <a:noFill/>
          </a:ln>
        </p:spPr>
      </p:pic>
      <p:sp>
        <p:nvSpPr>
          <p:cNvPr id="461" name="Google Shape;461;p53"/>
          <p:cNvSpPr txBox="1"/>
          <p:nvPr/>
        </p:nvSpPr>
        <p:spPr>
          <a:xfrm>
            <a:off x="746450" y="1574550"/>
            <a:ext cx="4105500" cy="24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53"/>
          <p:cNvSpPr txBox="1"/>
          <p:nvPr/>
        </p:nvSpPr>
        <p:spPr>
          <a:xfrm>
            <a:off x="239975" y="1604350"/>
            <a:ext cx="6286500" cy="22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38761D"/>
                </a:solidFill>
                <a:latin typeface="Verdana"/>
                <a:ea typeface="Verdana"/>
                <a:cs typeface="Verdana"/>
                <a:sym typeface="Verdana"/>
              </a:rPr>
              <a:t>High speed</a:t>
            </a:r>
            <a:r>
              <a:rPr lang="en" sz="1800">
                <a:latin typeface="Verdana"/>
                <a:ea typeface="Verdana"/>
                <a:cs typeface="Verdana"/>
                <a:sym typeface="Verdana"/>
              </a:rPr>
              <a:t> Analog to Digital Conversion</a:t>
            </a:r>
            <a:endParaRPr sz="1800">
              <a:latin typeface="Verdana"/>
              <a:ea typeface="Verdana"/>
              <a:cs typeface="Verdana"/>
              <a:sym typeface="Verdana"/>
            </a:endParaRPr>
          </a:p>
          <a:p>
            <a:pPr marL="0" lvl="0" indent="0" algn="l" rtl="0">
              <a:spcBef>
                <a:spcPts val="0"/>
              </a:spcBef>
              <a:spcAft>
                <a:spcPts val="0"/>
              </a:spcAft>
              <a:buNone/>
            </a:pPr>
            <a:r>
              <a:rPr lang="en" sz="1800">
                <a:latin typeface="Verdana"/>
                <a:ea typeface="Verdana"/>
                <a:cs typeface="Verdana"/>
                <a:sym typeface="Verdana"/>
              </a:rPr>
              <a:t> </a:t>
            </a:r>
            <a:endParaRPr sz="1800">
              <a:latin typeface="Verdana"/>
              <a:ea typeface="Verdana"/>
              <a:cs typeface="Verdana"/>
              <a:sym typeface="Verdana"/>
            </a:endParaRPr>
          </a:p>
          <a:p>
            <a:pPr marL="0" lvl="0" indent="0" algn="l" rtl="0">
              <a:spcBef>
                <a:spcPts val="0"/>
              </a:spcBef>
              <a:spcAft>
                <a:spcPts val="0"/>
              </a:spcAft>
              <a:buNone/>
            </a:pPr>
            <a:endParaRPr sz="1800">
              <a:latin typeface="Verdana"/>
              <a:ea typeface="Verdana"/>
              <a:cs typeface="Verdana"/>
              <a:sym typeface="Verdana"/>
            </a:endParaRPr>
          </a:p>
          <a:p>
            <a:pPr marL="0" lvl="0" indent="0" algn="l" rtl="0">
              <a:spcBef>
                <a:spcPts val="0"/>
              </a:spcBef>
              <a:spcAft>
                <a:spcPts val="0"/>
              </a:spcAft>
              <a:buNone/>
            </a:pPr>
            <a:endParaRPr sz="1800">
              <a:latin typeface="Verdana"/>
              <a:ea typeface="Verdana"/>
              <a:cs typeface="Verdana"/>
              <a:sym typeface="Verdana"/>
            </a:endParaRPr>
          </a:p>
          <a:p>
            <a:pPr marL="0" lvl="0" indent="0" algn="l" rtl="0">
              <a:spcBef>
                <a:spcPts val="0"/>
              </a:spcBef>
              <a:spcAft>
                <a:spcPts val="0"/>
              </a:spcAft>
              <a:buNone/>
            </a:pPr>
            <a:r>
              <a:rPr lang="en" sz="2400">
                <a:solidFill>
                  <a:srgbClr val="38761D"/>
                </a:solidFill>
                <a:latin typeface="Verdana"/>
                <a:ea typeface="Verdana"/>
                <a:cs typeface="Verdana"/>
                <a:sym typeface="Verdana"/>
              </a:rPr>
              <a:t>Low noise </a:t>
            </a:r>
            <a:r>
              <a:rPr lang="en" sz="1800">
                <a:latin typeface="Verdana"/>
                <a:ea typeface="Verdana"/>
                <a:cs typeface="Verdana"/>
                <a:sym typeface="Verdana"/>
              </a:rPr>
              <a:t>amplifiers</a:t>
            </a:r>
            <a:endParaRPr sz="1800">
              <a:latin typeface="Verdana"/>
              <a:ea typeface="Verdana"/>
              <a:cs typeface="Verdana"/>
              <a:sym typeface="Verdana"/>
            </a:endParaRPr>
          </a:p>
          <a:p>
            <a:pPr marL="0" lvl="0" indent="0" algn="l" rtl="0">
              <a:spcBef>
                <a:spcPts val="0"/>
              </a:spcBef>
              <a:spcAft>
                <a:spcPts val="0"/>
              </a:spcAft>
              <a:buNone/>
            </a:pPr>
            <a:endParaRPr sz="1800">
              <a:latin typeface="Verdana"/>
              <a:ea typeface="Verdana"/>
              <a:cs typeface="Verdana"/>
              <a:sym typeface="Verdana"/>
            </a:endParaRPr>
          </a:p>
          <a:p>
            <a:pPr marL="0" lvl="0" indent="0" algn="l" rtl="0">
              <a:spcBef>
                <a:spcPts val="0"/>
              </a:spcBef>
              <a:spcAft>
                <a:spcPts val="0"/>
              </a:spcAft>
              <a:buNone/>
            </a:pPr>
            <a:endParaRPr sz="1800">
              <a:latin typeface="Verdana"/>
              <a:ea typeface="Verdana"/>
              <a:cs typeface="Verdana"/>
              <a:sym typeface="Verdana"/>
            </a:endParaRPr>
          </a:p>
          <a:p>
            <a:pPr marL="0" lvl="0" indent="0" algn="l" rtl="0">
              <a:spcBef>
                <a:spcPts val="0"/>
              </a:spcBef>
              <a:spcAft>
                <a:spcPts val="0"/>
              </a:spcAft>
              <a:buNone/>
            </a:pPr>
            <a:endParaRPr sz="180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2400">
                <a:solidFill>
                  <a:srgbClr val="38761D"/>
                </a:solidFill>
                <a:latin typeface="Verdana"/>
                <a:ea typeface="Verdana"/>
                <a:cs typeface="Verdana"/>
                <a:sym typeface="Verdana"/>
              </a:rPr>
              <a:t>Small</a:t>
            </a:r>
            <a:r>
              <a:rPr lang="en" sz="1800">
                <a:solidFill>
                  <a:srgbClr val="38761D"/>
                </a:solidFill>
                <a:latin typeface="Verdana"/>
                <a:ea typeface="Verdana"/>
                <a:cs typeface="Verdana"/>
                <a:sym typeface="Verdana"/>
              </a:rPr>
              <a:t> </a:t>
            </a:r>
            <a:r>
              <a:rPr lang="en" sz="1800">
                <a:latin typeface="Verdana"/>
                <a:ea typeface="Verdana"/>
                <a:cs typeface="Verdana"/>
                <a:sym typeface="Verdana"/>
              </a:rPr>
              <a:t>size </a:t>
            </a:r>
            <a:endParaRPr sz="1800">
              <a:latin typeface="Verdana"/>
              <a:ea typeface="Verdana"/>
              <a:cs typeface="Verdana"/>
              <a:sym typeface="Verdana"/>
            </a:endParaRPr>
          </a:p>
          <a:p>
            <a:pPr marL="0" lvl="0" indent="0" algn="l" rtl="0">
              <a:spcBef>
                <a:spcPts val="0"/>
              </a:spcBef>
              <a:spcAft>
                <a:spcPts val="0"/>
              </a:spcAft>
              <a:buNone/>
            </a:pPr>
            <a:endParaRPr sz="1800">
              <a:latin typeface="Verdana"/>
              <a:ea typeface="Verdana"/>
              <a:cs typeface="Verdana"/>
              <a:sym typeface="Verdana"/>
            </a:endParaRPr>
          </a:p>
          <a:p>
            <a:pPr marL="0" lvl="0" indent="0" algn="l" rtl="0">
              <a:spcBef>
                <a:spcPts val="0"/>
              </a:spcBef>
              <a:spcAft>
                <a:spcPts val="0"/>
              </a:spcAft>
              <a:buNone/>
            </a:pPr>
            <a:endParaRPr sz="1800">
              <a:latin typeface="Verdana"/>
              <a:ea typeface="Verdana"/>
              <a:cs typeface="Verdana"/>
              <a:sym typeface="Verdana"/>
            </a:endParaRPr>
          </a:p>
        </p:txBody>
      </p:sp>
      <p:sp>
        <p:nvSpPr>
          <p:cNvPr id="463" name="Google Shape;463;p53"/>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ADS1299 Analog Front End for Data Acquisition</a:t>
            </a:r>
            <a:r>
              <a:rPr lang="en" sz="2500">
                <a:solidFill>
                  <a:schemeClr val="lt1"/>
                </a:solidFill>
                <a:latin typeface="Verdana"/>
                <a:ea typeface="Verdana"/>
                <a:cs typeface="Verdana"/>
                <a:sym typeface="Verdana"/>
              </a:rPr>
              <a:t> </a:t>
            </a:r>
            <a:endParaRPr sz="2600">
              <a:solidFill>
                <a:schemeClr val="lt1"/>
              </a:solidFill>
              <a:latin typeface="Verdana"/>
              <a:ea typeface="Verdana"/>
              <a:cs typeface="Verdana"/>
              <a:sym typeface="Verdan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4"/>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4"/>
          <p:cNvSpPr txBox="1">
            <a:spLocks noGrp="1"/>
          </p:cNvSpPr>
          <p:nvPr>
            <p:ph type="body" idx="1"/>
          </p:nvPr>
        </p:nvSpPr>
        <p:spPr>
          <a:xfrm>
            <a:off x="393350" y="1422488"/>
            <a:ext cx="4516800" cy="2434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Verdana"/>
                <a:ea typeface="Verdana"/>
                <a:cs typeface="Verdana"/>
                <a:sym typeface="Verdana"/>
              </a:rPr>
              <a:t>84 MHz clock speed</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None/>
            </a:pPr>
            <a:r>
              <a:rPr lang="en">
                <a:solidFill>
                  <a:srgbClr val="000000"/>
                </a:solidFill>
                <a:latin typeface="Verdana"/>
                <a:ea typeface="Verdana"/>
                <a:cs typeface="Verdana"/>
                <a:sym typeface="Verdana"/>
              </a:rPr>
              <a:t>Used in </a:t>
            </a:r>
            <a:r>
              <a:rPr lang="en" sz="2400">
                <a:solidFill>
                  <a:srgbClr val="38761D"/>
                </a:solidFill>
                <a:latin typeface="Verdana"/>
                <a:ea typeface="Verdana"/>
                <a:cs typeface="Verdana"/>
                <a:sym typeface="Verdana"/>
              </a:rPr>
              <a:t>Arduino Due </a:t>
            </a:r>
            <a:endParaRPr sz="2400">
              <a:solidFill>
                <a:srgbClr val="38761D"/>
              </a:solidFill>
              <a:latin typeface="Verdana"/>
              <a:ea typeface="Verdana"/>
              <a:cs typeface="Verdana"/>
              <a:sym typeface="Verdana"/>
            </a:endParaRPr>
          </a:p>
          <a:p>
            <a:pPr marL="0" lvl="0" indent="0" algn="l" rtl="0">
              <a:lnSpc>
                <a:spcPct val="100000"/>
              </a:lnSpc>
              <a:spcBef>
                <a:spcPts val="0"/>
              </a:spcBef>
              <a:spcAft>
                <a:spcPts val="0"/>
              </a:spcAft>
              <a:buNone/>
            </a:pPr>
            <a:endParaRPr sz="2400">
              <a:solidFill>
                <a:srgbClr val="38761D"/>
              </a:solidFill>
              <a:latin typeface="Verdana"/>
              <a:ea typeface="Verdana"/>
              <a:cs typeface="Verdana"/>
              <a:sym typeface="Verdana"/>
            </a:endParaRPr>
          </a:p>
          <a:p>
            <a:pPr marL="0" lvl="0" indent="0" algn="l" rtl="0">
              <a:lnSpc>
                <a:spcPct val="100000"/>
              </a:lnSpc>
              <a:spcBef>
                <a:spcPts val="0"/>
              </a:spcBef>
              <a:spcAft>
                <a:spcPts val="0"/>
              </a:spcAft>
              <a:buNone/>
            </a:pPr>
            <a:endParaRPr sz="2400">
              <a:solidFill>
                <a:srgbClr val="38761D"/>
              </a:solidFill>
              <a:latin typeface="Verdana"/>
              <a:ea typeface="Verdana"/>
              <a:cs typeface="Verdana"/>
              <a:sym typeface="Verdana"/>
            </a:endParaRPr>
          </a:p>
          <a:p>
            <a:pPr marL="0" lvl="0" indent="0" algn="l" rtl="0">
              <a:lnSpc>
                <a:spcPct val="100000"/>
              </a:lnSpc>
              <a:spcBef>
                <a:spcPts val="0"/>
              </a:spcBef>
              <a:spcAft>
                <a:spcPts val="0"/>
              </a:spcAft>
              <a:buNone/>
            </a:pPr>
            <a:r>
              <a:rPr lang="en">
                <a:solidFill>
                  <a:srgbClr val="000000"/>
                </a:solidFill>
                <a:latin typeface="Verdana"/>
                <a:ea typeface="Verdana"/>
                <a:cs typeface="Verdana"/>
                <a:sym typeface="Verdana"/>
              </a:rPr>
              <a:t>Ease of transfer between prototype and PCB</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latin typeface="Verdana"/>
              <a:ea typeface="Verdana"/>
              <a:cs typeface="Verdana"/>
              <a:sym typeface="Verdana"/>
            </a:endParaRPr>
          </a:p>
        </p:txBody>
      </p:sp>
      <p:pic>
        <p:nvPicPr>
          <p:cNvPr id="470" name="Google Shape;470;p54"/>
          <p:cNvPicPr preferRelativeResize="0"/>
          <p:nvPr/>
        </p:nvPicPr>
        <p:blipFill>
          <a:blip r:embed="rId3">
            <a:alphaModFix/>
          </a:blip>
          <a:stretch>
            <a:fillRect/>
          </a:stretch>
        </p:blipFill>
        <p:spPr>
          <a:xfrm rot="10800000">
            <a:off x="4910150" y="1723725"/>
            <a:ext cx="3987250" cy="2298532"/>
          </a:xfrm>
          <a:prstGeom prst="rect">
            <a:avLst/>
          </a:prstGeom>
          <a:noFill/>
          <a:ln>
            <a:noFill/>
          </a:ln>
        </p:spPr>
      </p:pic>
      <p:sp>
        <p:nvSpPr>
          <p:cNvPr id="471" name="Google Shape;471;p54"/>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600">
                <a:solidFill>
                  <a:schemeClr val="lt1"/>
                </a:solidFill>
                <a:latin typeface="Verdana"/>
                <a:ea typeface="Verdana"/>
                <a:cs typeface="Verdana"/>
                <a:sym typeface="Verdana"/>
              </a:rPr>
              <a:t>ATSAM3X8E Microprocessor to Run ADS1299</a:t>
            </a:r>
            <a:endParaRPr sz="2600">
              <a:solidFill>
                <a:schemeClr val="lt1"/>
              </a:solidFill>
              <a:latin typeface="Verdana"/>
              <a:ea typeface="Verdana"/>
              <a:cs typeface="Verdana"/>
              <a:sym typeface="Verdana"/>
            </a:endParaRPr>
          </a:p>
          <a:p>
            <a:pPr marL="0" lvl="0" indent="0" algn="l" rtl="0">
              <a:spcBef>
                <a:spcPts val="0"/>
              </a:spcBef>
              <a:spcAft>
                <a:spcPts val="0"/>
              </a:spcAft>
              <a:buNone/>
            </a:pPr>
            <a:endParaRPr sz="2600">
              <a:solidFill>
                <a:schemeClr val="lt1"/>
              </a:solidFill>
              <a:latin typeface="Verdana"/>
              <a:ea typeface="Verdana"/>
              <a:cs typeface="Verdana"/>
              <a:sym typeface="Verdan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55"/>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7" name="Google Shape;477;p55"/>
          <p:cNvPicPr preferRelativeResize="0"/>
          <p:nvPr/>
        </p:nvPicPr>
        <p:blipFill>
          <a:blip r:embed="rId3">
            <a:alphaModFix/>
          </a:blip>
          <a:stretch>
            <a:fillRect/>
          </a:stretch>
        </p:blipFill>
        <p:spPr>
          <a:xfrm>
            <a:off x="4235200" y="1397525"/>
            <a:ext cx="1428750" cy="2200275"/>
          </a:xfrm>
          <a:prstGeom prst="rect">
            <a:avLst/>
          </a:prstGeom>
          <a:noFill/>
          <a:ln>
            <a:noFill/>
          </a:ln>
        </p:spPr>
      </p:pic>
      <p:sp>
        <p:nvSpPr>
          <p:cNvPr id="478" name="Google Shape;478;p55"/>
          <p:cNvSpPr txBox="1"/>
          <p:nvPr/>
        </p:nvSpPr>
        <p:spPr>
          <a:xfrm>
            <a:off x="311700" y="1824400"/>
            <a:ext cx="4502100" cy="196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latin typeface="Verdana"/>
                <a:ea typeface="Verdana"/>
                <a:cs typeface="Verdana"/>
                <a:sym typeface="Verdana"/>
              </a:rPr>
              <a:t>Enable rats to </a:t>
            </a:r>
            <a:r>
              <a:rPr lang="en" sz="2400">
                <a:solidFill>
                  <a:srgbClr val="38761D"/>
                </a:solidFill>
                <a:latin typeface="Verdana"/>
                <a:ea typeface="Verdana"/>
                <a:cs typeface="Verdana"/>
                <a:sym typeface="Verdana"/>
              </a:rPr>
              <a:t>move freely </a:t>
            </a:r>
            <a:endParaRPr sz="2400">
              <a:solidFill>
                <a:srgbClr val="38761D"/>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180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180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1800">
                <a:latin typeface="Verdana"/>
                <a:ea typeface="Verdana"/>
                <a:cs typeface="Verdana"/>
                <a:sym typeface="Verdana"/>
              </a:rPr>
              <a:t>Includes </a:t>
            </a:r>
            <a:r>
              <a:rPr lang="en" sz="2400">
                <a:solidFill>
                  <a:srgbClr val="38761D"/>
                </a:solidFill>
                <a:latin typeface="Verdana"/>
                <a:ea typeface="Verdana"/>
                <a:cs typeface="Verdana"/>
                <a:sym typeface="Verdana"/>
              </a:rPr>
              <a:t>low energy</a:t>
            </a:r>
            <a:r>
              <a:rPr lang="en" sz="1800">
                <a:latin typeface="Verdana"/>
                <a:ea typeface="Verdana"/>
                <a:cs typeface="Verdana"/>
                <a:sym typeface="Verdana"/>
              </a:rPr>
              <a:t> feature</a:t>
            </a:r>
            <a:endParaRPr sz="180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180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2400">
              <a:solidFill>
                <a:srgbClr val="38761D"/>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2400">
                <a:solidFill>
                  <a:srgbClr val="38761D"/>
                </a:solidFill>
                <a:latin typeface="Verdana"/>
                <a:ea typeface="Verdana"/>
                <a:cs typeface="Verdana"/>
                <a:sym typeface="Verdana"/>
              </a:rPr>
              <a:t>Simplify</a:t>
            </a:r>
            <a:r>
              <a:rPr lang="en" sz="1800">
                <a:latin typeface="Verdana"/>
                <a:ea typeface="Verdana"/>
                <a:cs typeface="Verdana"/>
                <a:sym typeface="Verdana"/>
              </a:rPr>
              <a:t> experimental setup</a:t>
            </a:r>
            <a:endParaRPr sz="180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p>
        </p:txBody>
      </p:sp>
      <p:sp>
        <p:nvSpPr>
          <p:cNvPr id="479" name="Google Shape;479;p55"/>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Wireless Data Transfer Through Bluetooth </a:t>
            </a:r>
            <a:endParaRPr sz="2600">
              <a:solidFill>
                <a:schemeClr val="lt1"/>
              </a:solidFill>
              <a:latin typeface="Verdana"/>
              <a:ea typeface="Verdana"/>
              <a:cs typeface="Verdana"/>
              <a:sym typeface="Verdana"/>
            </a:endParaRPr>
          </a:p>
        </p:txBody>
      </p:sp>
      <p:pic>
        <p:nvPicPr>
          <p:cNvPr id="480" name="Google Shape;480;p55" descr="See the source image"/>
          <p:cNvPicPr preferRelativeResize="0"/>
          <p:nvPr/>
        </p:nvPicPr>
        <p:blipFill>
          <a:blip r:embed="rId4">
            <a:alphaModFix/>
          </a:blip>
          <a:stretch>
            <a:fillRect/>
          </a:stretch>
        </p:blipFill>
        <p:spPr>
          <a:xfrm>
            <a:off x="5996275" y="2400225"/>
            <a:ext cx="2635500" cy="1976625"/>
          </a:xfrm>
          <a:prstGeom prst="rect">
            <a:avLst/>
          </a:prstGeom>
          <a:noFill/>
          <a:ln>
            <a:noFill/>
          </a:ln>
        </p:spPr>
      </p:pic>
      <p:sp>
        <p:nvSpPr>
          <p:cNvPr id="481" name="Google Shape;481;p55"/>
          <p:cNvSpPr txBox="1"/>
          <p:nvPr/>
        </p:nvSpPr>
        <p:spPr>
          <a:xfrm>
            <a:off x="3928825" y="4733025"/>
            <a:ext cx="5215200" cy="37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Verdana"/>
                <a:ea typeface="Verdana"/>
                <a:cs typeface="Verdana"/>
                <a:sym typeface="Verdana"/>
              </a:rPr>
              <a:t>https://pbs.twimg.com/profile_images/639480869376393217/g1GCaUaD.png</a:t>
            </a:r>
            <a:endParaRPr sz="1000">
              <a:latin typeface="Verdana"/>
              <a:ea typeface="Verdana"/>
              <a:cs typeface="Verdana"/>
              <a:sym typeface="Verdan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6"/>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6"/>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Circuit Design</a:t>
            </a:r>
            <a:endParaRPr sz="2600">
              <a:solidFill>
                <a:schemeClr val="lt1"/>
              </a:solidFill>
              <a:latin typeface="Verdana"/>
              <a:ea typeface="Verdana"/>
              <a:cs typeface="Verdana"/>
              <a:sym typeface="Verdana"/>
            </a:endParaRPr>
          </a:p>
        </p:txBody>
      </p:sp>
      <p:sp>
        <p:nvSpPr>
          <p:cNvPr id="488" name="Google Shape;488;p56"/>
          <p:cNvSpPr/>
          <p:nvPr/>
        </p:nvSpPr>
        <p:spPr>
          <a:xfrm>
            <a:off x="347175" y="1984500"/>
            <a:ext cx="2261100" cy="856800"/>
          </a:xfrm>
          <a:prstGeom prst="roundRect">
            <a:avLst>
              <a:gd name="adj" fmla="val 16667"/>
            </a:avLst>
          </a:prstGeom>
          <a:solidFill>
            <a:srgbClr val="1C4587"/>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EFEFEF"/>
                </a:solidFill>
                <a:latin typeface="Verdana"/>
                <a:ea typeface="Verdana"/>
                <a:cs typeface="Verdana"/>
                <a:sym typeface="Verdana"/>
              </a:rPr>
              <a:t>Analog Front End</a:t>
            </a:r>
            <a:endParaRPr sz="1800" b="1">
              <a:solidFill>
                <a:srgbClr val="EFEFEF"/>
              </a:solidFill>
              <a:latin typeface="Verdana"/>
              <a:ea typeface="Verdana"/>
              <a:cs typeface="Verdana"/>
              <a:sym typeface="Verdana"/>
            </a:endParaRPr>
          </a:p>
        </p:txBody>
      </p:sp>
      <p:sp>
        <p:nvSpPr>
          <p:cNvPr id="489" name="Google Shape;489;p56"/>
          <p:cNvSpPr/>
          <p:nvPr/>
        </p:nvSpPr>
        <p:spPr>
          <a:xfrm>
            <a:off x="3472901" y="1984500"/>
            <a:ext cx="2261100" cy="856800"/>
          </a:xfrm>
          <a:prstGeom prst="roundRect">
            <a:avLst>
              <a:gd name="adj" fmla="val 16667"/>
            </a:avLst>
          </a:prstGeom>
          <a:solidFill>
            <a:srgbClr val="1C45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EFEFEF"/>
                </a:solidFill>
                <a:latin typeface="Verdana"/>
                <a:ea typeface="Verdana"/>
                <a:cs typeface="Verdana"/>
                <a:sym typeface="Verdana"/>
              </a:rPr>
              <a:t>Microprocessor</a:t>
            </a:r>
            <a:endParaRPr sz="1800" b="1">
              <a:solidFill>
                <a:srgbClr val="EFEFEF"/>
              </a:solidFill>
              <a:latin typeface="Verdana"/>
              <a:ea typeface="Verdana"/>
              <a:cs typeface="Verdana"/>
              <a:sym typeface="Verdana"/>
            </a:endParaRPr>
          </a:p>
        </p:txBody>
      </p:sp>
      <p:sp>
        <p:nvSpPr>
          <p:cNvPr id="490" name="Google Shape;490;p56"/>
          <p:cNvSpPr/>
          <p:nvPr/>
        </p:nvSpPr>
        <p:spPr>
          <a:xfrm>
            <a:off x="6598625" y="1984500"/>
            <a:ext cx="2261100" cy="856800"/>
          </a:xfrm>
          <a:prstGeom prst="roundRect">
            <a:avLst>
              <a:gd name="adj" fmla="val 16667"/>
            </a:avLst>
          </a:prstGeom>
          <a:solidFill>
            <a:srgbClr val="1C4587"/>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00"/>
                </a:solidFill>
                <a:latin typeface="Verdana"/>
                <a:ea typeface="Verdana"/>
                <a:cs typeface="Verdana"/>
                <a:sym typeface="Verdana"/>
              </a:rPr>
              <a:t>Wireless Transmitter</a:t>
            </a:r>
            <a:endParaRPr sz="1800" b="1">
              <a:solidFill>
                <a:srgbClr val="FFFF00"/>
              </a:solidFill>
              <a:latin typeface="Verdana"/>
              <a:ea typeface="Verdana"/>
              <a:cs typeface="Verdana"/>
              <a:sym typeface="Verdana"/>
            </a:endParaRPr>
          </a:p>
        </p:txBody>
      </p:sp>
      <p:cxnSp>
        <p:nvCxnSpPr>
          <p:cNvPr id="491" name="Google Shape;491;p56"/>
          <p:cNvCxnSpPr>
            <a:endCxn id="489" idx="1"/>
          </p:cNvCxnSpPr>
          <p:nvPr/>
        </p:nvCxnSpPr>
        <p:spPr>
          <a:xfrm>
            <a:off x="2608301" y="2412900"/>
            <a:ext cx="864600" cy="0"/>
          </a:xfrm>
          <a:prstGeom prst="straightConnector1">
            <a:avLst/>
          </a:prstGeom>
          <a:noFill/>
          <a:ln w="9525" cap="flat" cmpd="sng">
            <a:solidFill>
              <a:schemeClr val="dk2"/>
            </a:solidFill>
            <a:prstDash val="solid"/>
            <a:round/>
            <a:headEnd type="none" w="med" len="med"/>
            <a:tailEnd type="triangle" w="med" len="med"/>
          </a:ln>
        </p:spPr>
      </p:cxnSp>
      <p:cxnSp>
        <p:nvCxnSpPr>
          <p:cNvPr id="492" name="Google Shape;492;p56"/>
          <p:cNvCxnSpPr>
            <a:stCxn id="489" idx="3"/>
            <a:endCxn id="490" idx="1"/>
          </p:cNvCxnSpPr>
          <p:nvPr/>
        </p:nvCxnSpPr>
        <p:spPr>
          <a:xfrm>
            <a:off x="5734001" y="2412900"/>
            <a:ext cx="864600" cy="0"/>
          </a:xfrm>
          <a:prstGeom prst="straightConnector1">
            <a:avLst/>
          </a:prstGeom>
          <a:noFill/>
          <a:ln w="9525" cap="flat" cmpd="sng">
            <a:solidFill>
              <a:schemeClr val="dk2"/>
            </a:solidFill>
            <a:prstDash val="solid"/>
            <a:round/>
            <a:headEnd type="none" w="med" len="med"/>
            <a:tailEnd type="triangle" w="med" len="med"/>
          </a:ln>
        </p:spPr>
      </p:cxnSp>
      <p:sp>
        <p:nvSpPr>
          <p:cNvPr id="493" name="Google Shape;493;p56"/>
          <p:cNvSpPr txBox="1"/>
          <p:nvPr/>
        </p:nvSpPr>
        <p:spPr>
          <a:xfrm>
            <a:off x="221900" y="3039925"/>
            <a:ext cx="3014400" cy="18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B7B7B7"/>
                </a:solidFill>
                <a:latin typeface="Verdana"/>
                <a:ea typeface="Verdana"/>
                <a:cs typeface="Verdana"/>
                <a:sym typeface="Verdana"/>
              </a:rPr>
              <a:t>TI ADS1299 Chip</a:t>
            </a:r>
            <a:endParaRPr sz="1800">
              <a:solidFill>
                <a:srgbClr val="B7B7B7"/>
              </a:solidFill>
              <a:latin typeface="Verdana"/>
              <a:ea typeface="Verdana"/>
              <a:cs typeface="Verdana"/>
              <a:sym typeface="Verdana"/>
            </a:endParaRPr>
          </a:p>
          <a:p>
            <a:pPr marL="457200" lvl="0" indent="-342900" algn="l" rtl="0">
              <a:spcBef>
                <a:spcPts val="0"/>
              </a:spcBef>
              <a:spcAft>
                <a:spcPts val="0"/>
              </a:spcAft>
              <a:buClr>
                <a:srgbClr val="B7B7B7"/>
              </a:buClr>
              <a:buSzPts val="1800"/>
              <a:buFont typeface="Verdana"/>
              <a:buChar char="●"/>
            </a:pPr>
            <a:r>
              <a:rPr lang="en" sz="1800">
                <a:solidFill>
                  <a:srgbClr val="B7B7B7"/>
                </a:solidFill>
                <a:latin typeface="Verdana"/>
                <a:ea typeface="Verdana"/>
                <a:cs typeface="Verdana"/>
                <a:sym typeface="Verdana"/>
              </a:rPr>
              <a:t>High speed analog to digital conversion</a:t>
            </a:r>
            <a:endParaRPr sz="1800">
              <a:solidFill>
                <a:srgbClr val="B7B7B7"/>
              </a:solidFill>
              <a:latin typeface="Verdana"/>
              <a:ea typeface="Verdana"/>
              <a:cs typeface="Verdana"/>
              <a:sym typeface="Verdana"/>
            </a:endParaRPr>
          </a:p>
          <a:p>
            <a:pPr marL="457200" lvl="0" indent="-342900" algn="l" rtl="0">
              <a:spcBef>
                <a:spcPts val="0"/>
              </a:spcBef>
              <a:spcAft>
                <a:spcPts val="0"/>
              </a:spcAft>
              <a:buClr>
                <a:srgbClr val="B7B7B7"/>
              </a:buClr>
              <a:buSzPts val="1800"/>
              <a:buFont typeface="Verdana"/>
              <a:buChar char="●"/>
            </a:pPr>
            <a:r>
              <a:rPr lang="en" sz="1800">
                <a:solidFill>
                  <a:srgbClr val="B7B7B7"/>
                </a:solidFill>
                <a:latin typeface="Verdana"/>
                <a:ea typeface="Verdana"/>
                <a:cs typeface="Verdana"/>
                <a:sym typeface="Verdana"/>
              </a:rPr>
              <a:t>Low noise amplifiers</a:t>
            </a:r>
            <a:endParaRPr sz="1800">
              <a:solidFill>
                <a:srgbClr val="B7B7B7"/>
              </a:solidFill>
              <a:latin typeface="Verdana"/>
              <a:ea typeface="Verdana"/>
              <a:cs typeface="Verdana"/>
              <a:sym typeface="Verdana"/>
            </a:endParaRPr>
          </a:p>
          <a:p>
            <a:pPr marL="457200" lvl="0" indent="-342900" algn="l" rtl="0">
              <a:spcBef>
                <a:spcPts val="0"/>
              </a:spcBef>
              <a:spcAft>
                <a:spcPts val="0"/>
              </a:spcAft>
              <a:buClr>
                <a:srgbClr val="B7B7B7"/>
              </a:buClr>
              <a:buSzPts val="1800"/>
              <a:buFont typeface="Verdana"/>
              <a:buChar char="●"/>
            </a:pPr>
            <a:r>
              <a:rPr lang="en" sz="1800">
                <a:solidFill>
                  <a:srgbClr val="B7B7B7"/>
                </a:solidFill>
                <a:latin typeface="Verdana"/>
                <a:ea typeface="Verdana"/>
                <a:cs typeface="Verdana"/>
                <a:sym typeface="Verdana"/>
              </a:rPr>
              <a:t>Small size</a:t>
            </a:r>
            <a:endParaRPr sz="1800">
              <a:solidFill>
                <a:srgbClr val="B7B7B7"/>
              </a:solidFill>
              <a:latin typeface="Verdana"/>
              <a:ea typeface="Verdana"/>
              <a:cs typeface="Verdana"/>
              <a:sym typeface="Verdana"/>
            </a:endParaRPr>
          </a:p>
        </p:txBody>
      </p:sp>
      <p:sp>
        <p:nvSpPr>
          <p:cNvPr id="494" name="Google Shape;494;p56"/>
          <p:cNvSpPr txBox="1"/>
          <p:nvPr/>
        </p:nvSpPr>
        <p:spPr>
          <a:xfrm>
            <a:off x="3096250" y="3039925"/>
            <a:ext cx="3014400" cy="18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B7B7B7"/>
                </a:solidFill>
                <a:latin typeface="Verdana"/>
                <a:ea typeface="Verdana"/>
                <a:cs typeface="Verdana"/>
                <a:sym typeface="Verdana"/>
              </a:rPr>
              <a:t>Atmel SAM3X8E</a:t>
            </a:r>
            <a:endParaRPr sz="1800">
              <a:solidFill>
                <a:srgbClr val="B7B7B7"/>
              </a:solidFill>
              <a:latin typeface="Verdana"/>
              <a:ea typeface="Verdana"/>
              <a:cs typeface="Verdana"/>
              <a:sym typeface="Verdana"/>
            </a:endParaRPr>
          </a:p>
          <a:p>
            <a:pPr marL="457200" lvl="0" indent="-342900" algn="l" rtl="0">
              <a:spcBef>
                <a:spcPts val="0"/>
              </a:spcBef>
              <a:spcAft>
                <a:spcPts val="0"/>
              </a:spcAft>
              <a:buClr>
                <a:srgbClr val="B7B7B7"/>
              </a:buClr>
              <a:buSzPts val="1800"/>
              <a:buFont typeface="Verdana"/>
              <a:buChar char="●"/>
            </a:pPr>
            <a:r>
              <a:rPr lang="en" sz="1800">
                <a:solidFill>
                  <a:srgbClr val="B7B7B7"/>
                </a:solidFill>
                <a:latin typeface="Verdana"/>
                <a:ea typeface="Verdana"/>
                <a:cs typeface="Verdana"/>
                <a:sym typeface="Verdana"/>
              </a:rPr>
              <a:t>84 MHz clock speed</a:t>
            </a:r>
            <a:endParaRPr sz="1800">
              <a:solidFill>
                <a:srgbClr val="B7B7B7"/>
              </a:solidFill>
              <a:latin typeface="Verdana"/>
              <a:ea typeface="Verdana"/>
              <a:cs typeface="Verdana"/>
              <a:sym typeface="Verdana"/>
            </a:endParaRPr>
          </a:p>
          <a:p>
            <a:pPr marL="457200" lvl="0" indent="-342900" algn="l" rtl="0">
              <a:spcBef>
                <a:spcPts val="0"/>
              </a:spcBef>
              <a:spcAft>
                <a:spcPts val="0"/>
              </a:spcAft>
              <a:buClr>
                <a:srgbClr val="B7B7B7"/>
              </a:buClr>
              <a:buSzPts val="1800"/>
              <a:buFont typeface="Verdana"/>
              <a:buChar char="●"/>
            </a:pPr>
            <a:r>
              <a:rPr lang="en" sz="1800">
                <a:solidFill>
                  <a:srgbClr val="B7B7B7"/>
                </a:solidFill>
                <a:latin typeface="Verdana"/>
                <a:ea typeface="Verdana"/>
                <a:cs typeface="Verdana"/>
                <a:sym typeface="Verdana"/>
              </a:rPr>
              <a:t>Used in Arduino Due</a:t>
            </a:r>
            <a:endParaRPr sz="1800">
              <a:solidFill>
                <a:srgbClr val="B7B7B7"/>
              </a:solidFill>
              <a:latin typeface="Verdana"/>
              <a:ea typeface="Verdana"/>
              <a:cs typeface="Verdana"/>
              <a:sym typeface="Verdana"/>
            </a:endParaRPr>
          </a:p>
        </p:txBody>
      </p:sp>
      <p:sp>
        <p:nvSpPr>
          <p:cNvPr id="495" name="Google Shape;495;p56"/>
          <p:cNvSpPr txBox="1"/>
          <p:nvPr/>
        </p:nvSpPr>
        <p:spPr>
          <a:xfrm>
            <a:off x="6221975" y="3039925"/>
            <a:ext cx="3014400" cy="18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Verdana"/>
                <a:ea typeface="Verdana"/>
                <a:cs typeface="Verdana"/>
                <a:sym typeface="Verdana"/>
              </a:rPr>
              <a:t>ESP 8266</a:t>
            </a:r>
            <a:endParaRPr sz="1800">
              <a:latin typeface="Verdana"/>
              <a:ea typeface="Verdana"/>
              <a:cs typeface="Verdana"/>
              <a:sym typeface="Verdana"/>
            </a:endParaRPr>
          </a:p>
          <a:p>
            <a:pPr marL="457200" lvl="0" indent="-342900" algn="l" rtl="0">
              <a:spcBef>
                <a:spcPts val="0"/>
              </a:spcBef>
              <a:spcAft>
                <a:spcPts val="0"/>
              </a:spcAft>
              <a:buSzPts val="1800"/>
              <a:buFont typeface="Verdana"/>
              <a:buChar char="●"/>
            </a:pPr>
            <a:r>
              <a:rPr lang="en" sz="1800">
                <a:latin typeface="Verdana"/>
                <a:ea typeface="Verdana"/>
                <a:cs typeface="Verdana"/>
                <a:sym typeface="Verdana"/>
              </a:rPr>
              <a:t>Enable rat mobility</a:t>
            </a:r>
            <a:endParaRPr sz="1800">
              <a:latin typeface="Verdana"/>
              <a:ea typeface="Verdana"/>
              <a:cs typeface="Verdana"/>
              <a:sym typeface="Verdana"/>
            </a:endParaRPr>
          </a:p>
          <a:p>
            <a:pPr marL="457200" lvl="0" indent="-342900" algn="l" rtl="0">
              <a:spcBef>
                <a:spcPts val="0"/>
              </a:spcBef>
              <a:spcAft>
                <a:spcPts val="0"/>
              </a:spcAft>
              <a:buSzPts val="1800"/>
              <a:buFont typeface="Verdana"/>
              <a:buChar char="●"/>
            </a:pPr>
            <a:r>
              <a:rPr lang="en" sz="1800">
                <a:latin typeface="Verdana"/>
                <a:ea typeface="Verdana"/>
                <a:cs typeface="Verdana"/>
                <a:sym typeface="Verdana"/>
              </a:rPr>
              <a:t>Low energy feature</a:t>
            </a:r>
            <a:endParaRPr sz="1800">
              <a:latin typeface="Verdana"/>
              <a:ea typeface="Verdana"/>
              <a:cs typeface="Verdana"/>
              <a:sym typeface="Verdana"/>
            </a:endParaRPr>
          </a:p>
          <a:p>
            <a:pPr marL="457200" lvl="0" indent="-342900" algn="l" rtl="0">
              <a:spcBef>
                <a:spcPts val="0"/>
              </a:spcBef>
              <a:spcAft>
                <a:spcPts val="0"/>
              </a:spcAft>
              <a:buSzPts val="1800"/>
              <a:buFont typeface="Verdana"/>
              <a:buChar char="●"/>
            </a:pPr>
            <a:r>
              <a:rPr lang="en" sz="1800">
                <a:latin typeface="Verdana"/>
                <a:ea typeface="Verdana"/>
                <a:cs typeface="Verdana"/>
                <a:sym typeface="Verdana"/>
              </a:rPr>
              <a:t>Simplify experiment set up</a:t>
            </a:r>
            <a:endParaRPr sz="1800">
              <a:latin typeface="Verdana"/>
              <a:ea typeface="Verdana"/>
              <a:cs typeface="Verdana"/>
              <a:sym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7"/>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7"/>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Results: GUI</a:t>
            </a:r>
            <a:endParaRPr sz="2600">
              <a:solidFill>
                <a:schemeClr val="lt1"/>
              </a:solidFill>
              <a:latin typeface="Verdana"/>
              <a:ea typeface="Verdana"/>
              <a:cs typeface="Verdana"/>
              <a:sym typeface="Verdana"/>
            </a:endParaRPr>
          </a:p>
        </p:txBody>
      </p:sp>
      <p:pic>
        <p:nvPicPr>
          <p:cNvPr id="502" name="Google Shape;502;p57"/>
          <p:cNvPicPr preferRelativeResize="0"/>
          <p:nvPr/>
        </p:nvPicPr>
        <p:blipFill>
          <a:blip r:embed="rId3">
            <a:alphaModFix/>
          </a:blip>
          <a:stretch>
            <a:fillRect/>
          </a:stretch>
        </p:blipFill>
        <p:spPr>
          <a:xfrm>
            <a:off x="257350" y="1294475"/>
            <a:ext cx="5595682" cy="364920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8"/>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8"/>
          <p:cNvSpPr txBox="1"/>
          <p:nvPr/>
        </p:nvSpPr>
        <p:spPr>
          <a:xfrm>
            <a:off x="9863725" y="2398600"/>
            <a:ext cx="73368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p58"/>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600">
                <a:solidFill>
                  <a:schemeClr val="lt1"/>
                </a:solidFill>
                <a:latin typeface="Verdana"/>
                <a:ea typeface="Verdana"/>
                <a:cs typeface="Verdana"/>
                <a:sym typeface="Verdana"/>
              </a:rPr>
              <a:t>NeuroRat ADMEM</a:t>
            </a:r>
            <a:endParaRPr sz="2600">
              <a:solidFill>
                <a:schemeClr val="lt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2600">
              <a:solidFill>
                <a:schemeClr val="lt1"/>
              </a:solidFill>
              <a:latin typeface="Verdana"/>
              <a:ea typeface="Verdana"/>
              <a:cs typeface="Verdana"/>
              <a:sym typeface="Verdana"/>
            </a:endParaRPr>
          </a:p>
          <a:p>
            <a:pPr marL="0" lvl="0" indent="0" algn="l" rtl="0">
              <a:spcBef>
                <a:spcPts val="0"/>
              </a:spcBef>
              <a:spcAft>
                <a:spcPts val="0"/>
              </a:spcAft>
              <a:buNone/>
            </a:pPr>
            <a:endParaRPr sz="2600">
              <a:solidFill>
                <a:schemeClr val="lt1"/>
              </a:solidFill>
              <a:latin typeface="Verdana"/>
              <a:ea typeface="Verdana"/>
              <a:cs typeface="Verdana"/>
              <a:sym typeface="Verdana"/>
            </a:endParaRPr>
          </a:p>
        </p:txBody>
      </p:sp>
      <p:pic>
        <p:nvPicPr>
          <p:cNvPr id="510" name="Google Shape;510;p58" title="RatMountAssembly6.mp4">
            <a:hlinkClick r:id="rId3"/>
          </p:cNvPr>
          <p:cNvPicPr preferRelativeResize="0"/>
          <p:nvPr/>
        </p:nvPicPr>
        <p:blipFill>
          <a:blip r:embed="rId4">
            <a:alphaModFix/>
          </a:blip>
          <a:stretch>
            <a:fillRect/>
          </a:stretch>
        </p:blipFill>
        <p:spPr>
          <a:xfrm>
            <a:off x="2069725" y="1250550"/>
            <a:ext cx="5004550" cy="37534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9"/>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9"/>
          <p:cNvSpPr txBox="1"/>
          <p:nvPr/>
        </p:nvSpPr>
        <p:spPr>
          <a:xfrm>
            <a:off x="311700" y="1645425"/>
            <a:ext cx="3970200" cy="8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980000"/>
                </a:solidFill>
                <a:latin typeface="Verdana"/>
                <a:ea typeface="Verdana"/>
                <a:cs typeface="Verdana"/>
                <a:sym typeface="Verdana"/>
              </a:rPr>
              <a:t>1 million</a:t>
            </a:r>
            <a:r>
              <a:rPr lang="en" sz="1800">
                <a:latin typeface="Verdana"/>
                <a:ea typeface="Verdana"/>
                <a:cs typeface="Verdana"/>
                <a:sym typeface="Verdana"/>
              </a:rPr>
              <a:t> children enter the ER as a result of TBI every year</a:t>
            </a:r>
            <a:endParaRPr sz="1800">
              <a:latin typeface="Verdana"/>
              <a:ea typeface="Verdana"/>
              <a:cs typeface="Verdana"/>
              <a:sym typeface="Verdana"/>
            </a:endParaRPr>
          </a:p>
        </p:txBody>
      </p:sp>
      <p:sp>
        <p:nvSpPr>
          <p:cNvPr id="517" name="Google Shape;517;p59"/>
          <p:cNvSpPr txBox="1"/>
          <p:nvPr/>
        </p:nvSpPr>
        <p:spPr>
          <a:xfrm>
            <a:off x="311700" y="2933550"/>
            <a:ext cx="3970200" cy="8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980000"/>
                </a:solidFill>
                <a:latin typeface="Verdana"/>
                <a:ea typeface="Verdana"/>
                <a:cs typeface="Verdana"/>
                <a:sym typeface="Verdana"/>
              </a:rPr>
              <a:t>Injuries to developing brains </a:t>
            </a:r>
            <a:r>
              <a:rPr lang="en" sz="1800">
                <a:latin typeface="Verdana"/>
                <a:ea typeface="Verdana"/>
                <a:cs typeface="Verdana"/>
                <a:sym typeface="Verdana"/>
              </a:rPr>
              <a:t>evolve over time</a:t>
            </a:r>
            <a:endParaRPr sz="1800">
              <a:latin typeface="Verdana"/>
              <a:ea typeface="Verdana"/>
              <a:cs typeface="Verdana"/>
              <a:sym typeface="Verdana"/>
            </a:endParaRPr>
          </a:p>
        </p:txBody>
      </p:sp>
      <p:pic>
        <p:nvPicPr>
          <p:cNvPr id="518" name="Google Shape;518;p59"/>
          <p:cNvPicPr preferRelativeResize="0"/>
          <p:nvPr/>
        </p:nvPicPr>
        <p:blipFill>
          <a:blip r:embed="rId3">
            <a:alphaModFix/>
          </a:blip>
          <a:stretch>
            <a:fillRect/>
          </a:stretch>
        </p:blipFill>
        <p:spPr>
          <a:xfrm>
            <a:off x="5603575" y="1687073"/>
            <a:ext cx="2815525" cy="2239126"/>
          </a:xfrm>
          <a:prstGeom prst="rect">
            <a:avLst/>
          </a:prstGeom>
          <a:noFill/>
          <a:ln>
            <a:noFill/>
          </a:ln>
        </p:spPr>
      </p:pic>
      <p:sp>
        <p:nvSpPr>
          <p:cNvPr id="519" name="Google Shape;519;p59"/>
          <p:cNvSpPr txBox="1"/>
          <p:nvPr/>
        </p:nvSpPr>
        <p:spPr>
          <a:xfrm>
            <a:off x="4090425" y="4731900"/>
            <a:ext cx="5282100" cy="41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Verdana"/>
                <a:ea typeface="Verdana"/>
                <a:cs typeface="Verdana"/>
                <a:sym typeface="Verdana"/>
              </a:rPr>
              <a:t>http://www.tbi.org/pediatric-tbi/children-with-traumatic-brain-injuries.html</a:t>
            </a:r>
            <a:endParaRPr sz="1000">
              <a:latin typeface="Verdana"/>
              <a:ea typeface="Verdana"/>
              <a:cs typeface="Verdana"/>
              <a:sym typeface="Verdana"/>
            </a:endParaRPr>
          </a:p>
        </p:txBody>
      </p:sp>
      <p:sp>
        <p:nvSpPr>
          <p:cNvPr id="520" name="Google Shape;520;p59"/>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Aiding Pediatric TBI Research</a:t>
            </a:r>
            <a:endParaRPr sz="2600">
              <a:solidFill>
                <a:schemeClr val="lt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7"/>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Current Rat EEG Devices</a:t>
            </a:r>
            <a:endParaRPr sz="2600">
              <a:solidFill>
                <a:schemeClr val="lt1"/>
              </a:solidFill>
              <a:latin typeface="Verdana"/>
              <a:ea typeface="Verdana"/>
              <a:cs typeface="Verdana"/>
              <a:sym typeface="Verdana"/>
            </a:endParaRPr>
          </a:p>
        </p:txBody>
      </p:sp>
      <p:sp>
        <p:nvSpPr>
          <p:cNvPr id="92" name="Google Shape;92;p17"/>
          <p:cNvSpPr txBox="1">
            <a:spLocks noGrp="1"/>
          </p:cNvSpPr>
          <p:nvPr>
            <p:ph type="body" idx="1"/>
          </p:nvPr>
        </p:nvSpPr>
        <p:spPr>
          <a:xfrm>
            <a:off x="1244600" y="3399850"/>
            <a:ext cx="21960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Verdana"/>
                <a:ea typeface="Verdana"/>
                <a:cs typeface="Verdana"/>
                <a:sym typeface="Verdana"/>
              </a:rPr>
              <a:t>-Invasive</a:t>
            </a:r>
            <a:endParaRPr>
              <a:solidFill>
                <a:srgbClr val="000000"/>
              </a:solidFill>
              <a:latin typeface="Verdana"/>
              <a:ea typeface="Verdana"/>
              <a:cs typeface="Verdana"/>
              <a:sym typeface="Verdana"/>
            </a:endParaRPr>
          </a:p>
          <a:p>
            <a:pPr marL="0" lvl="0" indent="0" algn="l" rtl="0">
              <a:spcBef>
                <a:spcPts val="0"/>
              </a:spcBef>
              <a:spcAft>
                <a:spcPts val="0"/>
              </a:spcAft>
              <a:buNone/>
            </a:pPr>
            <a:r>
              <a:rPr lang="en">
                <a:solidFill>
                  <a:srgbClr val="000000"/>
                </a:solidFill>
                <a:latin typeface="Verdana"/>
                <a:ea typeface="Verdana"/>
                <a:cs typeface="Verdana"/>
                <a:sym typeface="Verdana"/>
              </a:rPr>
              <a:t>-Risk of infection</a:t>
            </a:r>
            <a:endParaRPr>
              <a:solidFill>
                <a:srgbClr val="000000"/>
              </a:solidFill>
              <a:latin typeface="Verdana"/>
              <a:ea typeface="Verdana"/>
              <a:cs typeface="Verdana"/>
              <a:sym typeface="Verdana"/>
            </a:endParaRPr>
          </a:p>
        </p:txBody>
      </p:sp>
      <p:sp>
        <p:nvSpPr>
          <p:cNvPr id="93" name="Google Shape;93;p17"/>
          <p:cNvSpPr txBox="1"/>
          <p:nvPr/>
        </p:nvSpPr>
        <p:spPr>
          <a:xfrm>
            <a:off x="1411450" y="1189500"/>
            <a:ext cx="1602000" cy="5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980000"/>
                </a:solidFill>
                <a:latin typeface="Verdana"/>
                <a:ea typeface="Verdana"/>
                <a:cs typeface="Verdana"/>
                <a:sym typeface="Verdana"/>
              </a:rPr>
              <a:t>Implanted						</a:t>
            </a:r>
            <a:endParaRPr sz="1800">
              <a:solidFill>
                <a:srgbClr val="980000"/>
              </a:solidFill>
              <a:latin typeface="Verdana"/>
              <a:ea typeface="Verdana"/>
              <a:cs typeface="Verdana"/>
              <a:sym typeface="Verdana"/>
            </a:endParaRPr>
          </a:p>
        </p:txBody>
      </p:sp>
      <p:pic>
        <p:nvPicPr>
          <p:cNvPr id="94" name="Google Shape;94;p17"/>
          <p:cNvPicPr preferRelativeResize="0"/>
          <p:nvPr/>
        </p:nvPicPr>
        <p:blipFill>
          <a:blip r:embed="rId3">
            <a:alphaModFix/>
          </a:blip>
          <a:stretch>
            <a:fillRect/>
          </a:stretch>
        </p:blipFill>
        <p:spPr>
          <a:xfrm>
            <a:off x="5586925" y="1608400"/>
            <a:ext cx="1450349" cy="1771551"/>
          </a:xfrm>
          <a:prstGeom prst="rect">
            <a:avLst/>
          </a:prstGeom>
          <a:noFill/>
          <a:ln>
            <a:noFill/>
          </a:ln>
        </p:spPr>
      </p:pic>
      <p:sp>
        <p:nvSpPr>
          <p:cNvPr id="95" name="Google Shape;95;p17"/>
          <p:cNvSpPr txBox="1"/>
          <p:nvPr/>
        </p:nvSpPr>
        <p:spPr>
          <a:xfrm>
            <a:off x="5307300" y="3419525"/>
            <a:ext cx="30432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Verdana"/>
                <a:ea typeface="Verdana"/>
                <a:cs typeface="Verdana"/>
                <a:sym typeface="Verdana"/>
              </a:rPr>
              <a:t>-Wired (limits motion)</a:t>
            </a:r>
            <a:endParaRPr sz="1800">
              <a:latin typeface="Verdana"/>
              <a:ea typeface="Verdana"/>
              <a:cs typeface="Verdana"/>
              <a:sym typeface="Verdana"/>
            </a:endParaRPr>
          </a:p>
          <a:p>
            <a:pPr marL="0" lvl="0" indent="0" algn="l" rtl="0">
              <a:spcBef>
                <a:spcPts val="0"/>
              </a:spcBef>
              <a:spcAft>
                <a:spcPts val="0"/>
              </a:spcAft>
              <a:buNone/>
            </a:pPr>
            <a:r>
              <a:rPr lang="en" sz="1800">
                <a:latin typeface="Verdana"/>
                <a:ea typeface="Verdana"/>
                <a:cs typeface="Verdana"/>
                <a:sym typeface="Verdana"/>
              </a:rPr>
              <a:t>-Rigid</a:t>
            </a:r>
            <a:endParaRPr sz="1800">
              <a:latin typeface="Verdana"/>
              <a:ea typeface="Verdana"/>
              <a:cs typeface="Verdana"/>
              <a:sym typeface="Verdana"/>
            </a:endParaRPr>
          </a:p>
        </p:txBody>
      </p:sp>
      <p:sp>
        <p:nvSpPr>
          <p:cNvPr id="96" name="Google Shape;96;p17"/>
          <p:cNvSpPr txBox="1"/>
          <p:nvPr/>
        </p:nvSpPr>
        <p:spPr>
          <a:xfrm>
            <a:off x="7221000" y="4684775"/>
            <a:ext cx="1922700" cy="3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latin typeface="Verdana"/>
                <a:ea typeface="Verdana"/>
                <a:cs typeface="Verdana"/>
                <a:sym typeface="Verdana"/>
              </a:rPr>
              <a:t>https://www.alnmag.com</a:t>
            </a:r>
            <a:endParaRPr sz="900">
              <a:latin typeface="Verdana"/>
              <a:ea typeface="Verdana"/>
              <a:cs typeface="Verdana"/>
              <a:sym typeface="Verdana"/>
            </a:endParaRPr>
          </a:p>
          <a:p>
            <a:pPr marL="0" lvl="0" indent="0" algn="l" rtl="0">
              <a:spcBef>
                <a:spcPts val="0"/>
              </a:spcBef>
              <a:spcAft>
                <a:spcPts val="0"/>
              </a:spcAft>
              <a:buNone/>
            </a:pPr>
            <a:r>
              <a:rPr lang="en" sz="900">
                <a:latin typeface="Verdana"/>
                <a:ea typeface="Verdana"/>
                <a:cs typeface="Verdana"/>
                <a:sym typeface="Verdana"/>
              </a:rPr>
              <a:t>https://shop.neurospec.com</a:t>
            </a:r>
            <a:endParaRPr sz="900">
              <a:latin typeface="Verdana"/>
              <a:ea typeface="Verdana"/>
              <a:cs typeface="Verdana"/>
              <a:sym typeface="Verdana"/>
            </a:endParaRPr>
          </a:p>
        </p:txBody>
      </p:sp>
      <p:sp>
        <p:nvSpPr>
          <p:cNvPr id="97" name="Google Shape;97;p17"/>
          <p:cNvSpPr txBox="1"/>
          <p:nvPr/>
        </p:nvSpPr>
        <p:spPr>
          <a:xfrm>
            <a:off x="5400250" y="1125300"/>
            <a:ext cx="21960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980000"/>
                </a:solidFill>
                <a:latin typeface="Verdana"/>
                <a:ea typeface="Verdana"/>
                <a:cs typeface="Verdana"/>
                <a:sym typeface="Verdana"/>
              </a:rPr>
              <a:t>Non-invasive</a:t>
            </a:r>
            <a:endParaRPr sz="1800">
              <a:solidFill>
                <a:srgbClr val="980000"/>
              </a:solidFill>
              <a:latin typeface="Verdana"/>
              <a:ea typeface="Verdana"/>
              <a:cs typeface="Verdana"/>
              <a:sym typeface="Verdana"/>
            </a:endParaRPr>
          </a:p>
        </p:txBody>
      </p:sp>
      <p:sp>
        <p:nvSpPr>
          <p:cNvPr id="98" name="Google Shape;98;p17"/>
          <p:cNvSpPr txBox="1"/>
          <p:nvPr/>
        </p:nvSpPr>
        <p:spPr>
          <a:xfrm>
            <a:off x="155850" y="4275725"/>
            <a:ext cx="8832300" cy="50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38761D"/>
                </a:solidFill>
                <a:latin typeface="Verdana"/>
                <a:ea typeface="Verdana"/>
                <a:cs typeface="Verdana"/>
                <a:sym typeface="Verdana"/>
              </a:rPr>
              <a:t>NeuroRat: Non-invasive, wireless and modular EEG cap for rats</a:t>
            </a:r>
            <a:endParaRPr sz="1800">
              <a:solidFill>
                <a:srgbClr val="38761D"/>
              </a:solidFill>
              <a:latin typeface="Verdana"/>
              <a:ea typeface="Verdana"/>
              <a:cs typeface="Verdana"/>
              <a:sym typeface="Verdana"/>
            </a:endParaRPr>
          </a:p>
        </p:txBody>
      </p:sp>
      <p:pic>
        <p:nvPicPr>
          <p:cNvPr id="99" name="Google Shape;99;p17"/>
          <p:cNvPicPr preferRelativeResize="0"/>
          <p:nvPr/>
        </p:nvPicPr>
        <p:blipFill>
          <a:blip r:embed="rId4">
            <a:alphaModFix/>
          </a:blip>
          <a:stretch>
            <a:fillRect/>
          </a:stretch>
        </p:blipFill>
        <p:spPr>
          <a:xfrm>
            <a:off x="1369125" y="1646117"/>
            <a:ext cx="1644323" cy="16963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8"/>
          <p:cNvPicPr preferRelativeResize="0"/>
          <p:nvPr/>
        </p:nvPicPr>
        <p:blipFill>
          <a:blip r:embed="rId3">
            <a:alphaModFix/>
          </a:blip>
          <a:stretch>
            <a:fillRect/>
          </a:stretch>
        </p:blipFill>
        <p:spPr>
          <a:xfrm>
            <a:off x="2012488" y="1367950"/>
            <a:ext cx="5119016" cy="3649199"/>
          </a:xfrm>
          <a:prstGeom prst="rect">
            <a:avLst/>
          </a:prstGeom>
          <a:noFill/>
          <a:ln>
            <a:noFill/>
          </a:ln>
        </p:spPr>
      </p:pic>
      <p:sp>
        <p:nvSpPr>
          <p:cNvPr id="106" name="Google Shape;106;p18"/>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NeuroRat Device Overview</a:t>
            </a:r>
            <a:endParaRPr sz="2600">
              <a:solidFill>
                <a:schemeClr val="lt1"/>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112;p19"/>
          <p:cNvPicPr preferRelativeResize="0"/>
          <p:nvPr/>
        </p:nvPicPr>
        <p:blipFill>
          <a:blip r:embed="rId3">
            <a:alphaModFix/>
          </a:blip>
          <a:stretch>
            <a:fillRect/>
          </a:stretch>
        </p:blipFill>
        <p:spPr>
          <a:xfrm>
            <a:off x="2012488" y="1367925"/>
            <a:ext cx="5119016" cy="3649199"/>
          </a:xfrm>
          <a:prstGeom prst="rect">
            <a:avLst/>
          </a:prstGeom>
          <a:noFill/>
          <a:ln>
            <a:noFill/>
          </a:ln>
        </p:spPr>
      </p:pic>
      <p:sp>
        <p:nvSpPr>
          <p:cNvPr id="113" name="Google Shape;113;p19"/>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Modular Electrode Mount</a:t>
            </a:r>
            <a:endParaRPr sz="2600">
              <a:solidFill>
                <a:schemeClr val="lt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txBox="1">
            <a:spLocks noGrp="1"/>
          </p:cNvSpPr>
          <p:nvPr>
            <p:ph type="body" idx="1"/>
          </p:nvPr>
        </p:nvSpPr>
        <p:spPr>
          <a:xfrm>
            <a:off x="311700" y="1711400"/>
            <a:ext cx="7366500" cy="22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38761D"/>
                </a:solidFill>
                <a:latin typeface="Verdana"/>
                <a:ea typeface="Verdana"/>
                <a:cs typeface="Verdana"/>
                <a:sym typeface="Verdana"/>
              </a:rPr>
              <a:t>Durable</a:t>
            </a:r>
            <a:r>
              <a:rPr lang="en">
                <a:solidFill>
                  <a:srgbClr val="000000"/>
                </a:solidFill>
                <a:latin typeface="Verdana"/>
                <a:ea typeface="Verdana"/>
                <a:cs typeface="Verdana"/>
                <a:sym typeface="Verdana"/>
              </a:rPr>
              <a:t> to withstand wear</a:t>
            </a:r>
            <a:endParaRPr>
              <a:solidFill>
                <a:srgbClr val="000000"/>
              </a:solidFill>
              <a:latin typeface="Verdana"/>
              <a:ea typeface="Verdana"/>
              <a:cs typeface="Verdana"/>
              <a:sym typeface="Verdana"/>
            </a:endParaRPr>
          </a:p>
          <a:p>
            <a:pPr marL="0" lvl="0" indent="0" algn="l" rtl="0">
              <a:spcBef>
                <a:spcPts val="1600"/>
              </a:spcBef>
              <a:spcAft>
                <a:spcPts val="0"/>
              </a:spcAft>
              <a:buNone/>
            </a:pPr>
            <a:endParaRPr>
              <a:solidFill>
                <a:srgbClr val="000000"/>
              </a:solidFill>
              <a:latin typeface="Verdana"/>
              <a:ea typeface="Verdana"/>
              <a:cs typeface="Verdana"/>
              <a:sym typeface="Verdana"/>
            </a:endParaRPr>
          </a:p>
          <a:p>
            <a:pPr marL="0" lvl="0" indent="0" algn="l" rtl="0">
              <a:lnSpc>
                <a:spcPct val="100000"/>
              </a:lnSpc>
              <a:spcBef>
                <a:spcPts val="1600"/>
              </a:spcBef>
              <a:spcAft>
                <a:spcPts val="0"/>
              </a:spcAft>
              <a:buNone/>
            </a:pPr>
            <a:r>
              <a:rPr lang="en" sz="2400">
                <a:solidFill>
                  <a:srgbClr val="38761D"/>
                </a:solidFill>
                <a:latin typeface="Verdana"/>
                <a:ea typeface="Verdana"/>
                <a:cs typeface="Verdana"/>
                <a:sym typeface="Verdana"/>
              </a:rPr>
              <a:t>Modular</a:t>
            </a:r>
            <a:r>
              <a:rPr lang="en">
                <a:solidFill>
                  <a:srgbClr val="000000"/>
                </a:solidFill>
                <a:latin typeface="Verdana"/>
                <a:ea typeface="Verdana"/>
                <a:cs typeface="Verdana"/>
                <a:sym typeface="Verdana"/>
              </a:rPr>
              <a:t> to allow growth </a:t>
            </a:r>
            <a:endParaRPr>
              <a:solidFill>
                <a:srgbClr val="000000"/>
              </a:solidFill>
              <a:latin typeface="Verdana"/>
              <a:ea typeface="Verdana"/>
              <a:cs typeface="Verdana"/>
              <a:sym typeface="Verdana"/>
            </a:endParaRPr>
          </a:p>
          <a:p>
            <a:pPr marL="0" lvl="0" indent="0" algn="l" rtl="0">
              <a:lnSpc>
                <a:spcPct val="100000"/>
              </a:lnSpc>
              <a:spcBef>
                <a:spcPts val="1600"/>
              </a:spcBef>
              <a:spcAft>
                <a:spcPts val="0"/>
              </a:spcAft>
              <a:buNone/>
            </a:pPr>
            <a:endParaRPr>
              <a:solidFill>
                <a:srgbClr val="000000"/>
              </a:solidFill>
              <a:latin typeface="Verdana"/>
              <a:ea typeface="Verdana"/>
              <a:cs typeface="Verdana"/>
              <a:sym typeface="Verdana"/>
            </a:endParaRPr>
          </a:p>
          <a:p>
            <a:pPr marL="0" lvl="0" indent="0" algn="l" rtl="0">
              <a:lnSpc>
                <a:spcPct val="100000"/>
              </a:lnSpc>
              <a:spcBef>
                <a:spcPts val="1600"/>
              </a:spcBef>
              <a:spcAft>
                <a:spcPts val="0"/>
              </a:spcAft>
              <a:buClr>
                <a:schemeClr val="dk1"/>
              </a:buClr>
              <a:buSzPts val="1100"/>
              <a:buFont typeface="Arial"/>
              <a:buNone/>
            </a:pPr>
            <a:r>
              <a:rPr lang="en" sz="2400">
                <a:solidFill>
                  <a:srgbClr val="38761D"/>
                </a:solidFill>
                <a:latin typeface="Verdana"/>
                <a:ea typeface="Verdana"/>
                <a:cs typeface="Verdana"/>
                <a:sym typeface="Verdana"/>
              </a:rPr>
              <a:t>User friendly </a:t>
            </a:r>
            <a:r>
              <a:rPr lang="en">
                <a:solidFill>
                  <a:schemeClr val="dk1"/>
                </a:solidFill>
                <a:latin typeface="Verdana"/>
                <a:ea typeface="Verdana"/>
                <a:cs typeface="Verdana"/>
                <a:sym typeface="Verdana"/>
              </a:rPr>
              <a:t>for ease of experimentation</a:t>
            </a:r>
            <a:endParaRPr>
              <a:solidFill>
                <a:srgbClr val="000000"/>
              </a:solidFill>
              <a:latin typeface="Verdana"/>
              <a:ea typeface="Verdana"/>
              <a:cs typeface="Verdana"/>
              <a:sym typeface="Verdana"/>
            </a:endParaRPr>
          </a:p>
          <a:p>
            <a:pPr marL="0" lvl="0" indent="0" algn="l" rtl="0">
              <a:spcBef>
                <a:spcPts val="1600"/>
              </a:spcBef>
              <a:spcAft>
                <a:spcPts val="0"/>
              </a:spcAft>
              <a:buNone/>
            </a:pPr>
            <a:endParaRPr>
              <a:solidFill>
                <a:srgbClr val="000000"/>
              </a:solidFill>
              <a:latin typeface="Verdana"/>
              <a:ea typeface="Verdana"/>
              <a:cs typeface="Verdana"/>
              <a:sym typeface="Verdana"/>
            </a:endParaRPr>
          </a:p>
          <a:p>
            <a:pPr marL="0" lvl="0" indent="0" algn="l" rtl="0">
              <a:spcBef>
                <a:spcPts val="1600"/>
              </a:spcBef>
              <a:spcAft>
                <a:spcPts val="0"/>
              </a:spcAft>
              <a:buNone/>
            </a:pPr>
            <a:endParaRPr>
              <a:solidFill>
                <a:srgbClr val="000000"/>
              </a:solidFill>
              <a:latin typeface="Verdana"/>
              <a:ea typeface="Verdana"/>
              <a:cs typeface="Verdana"/>
              <a:sym typeface="Verdana"/>
            </a:endParaRPr>
          </a:p>
          <a:p>
            <a:pPr marL="0" lvl="0" indent="0" algn="l" rtl="0">
              <a:spcBef>
                <a:spcPts val="1600"/>
              </a:spcBef>
              <a:spcAft>
                <a:spcPts val="1600"/>
              </a:spcAft>
              <a:buClr>
                <a:schemeClr val="dk1"/>
              </a:buClr>
              <a:buSzPts val="1100"/>
              <a:buFont typeface="Arial"/>
              <a:buNone/>
            </a:pPr>
            <a:endParaRPr>
              <a:solidFill>
                <a:srgbClr val="000000"/>
              </a:solidFill>
              <a:latin typeface="Verdana"/>
              <a:ea typeface="Verdana"/>
              <a:cs typeface="Verdana"/>
              <a:sym typeface="Verdana"/>
            </a:endParaRPr>
          </a:p>
        </p:txBody>
      </p:sp>
      <p:pic>
        <p:nvPicPr>
          <p:cNvPr id="120" name="Google Shape;120;p20"/>
          <p:cNvPicPr preferRelativeResize="0"/>
          <p:nvPr/>
        </p:nvPicPr>
        <p:blipFill rotWithShape="1">
          <a:blip r:embed="rId3">
            <a:alphaModFix/>
          </a:blip>
          <a:srcRect l="22251" t="17104" r="30152" b="10510"/>
          <a:stretch/>
        </p:blipFill>
        <p:spPr>
          <a:xfrm>
            <a:off x="5005875" y="1594800"/>
            <a:ext cx="3575925" cy="2749301"/>
          </a:xfrm>
          <a:prstGeom prst="rect">
            <a:avLst/>
          </a:prstGeom>
          <a:noFill/>
          <a:ln>
            <a:noFill/>
          </a:ln>
        </p:spPr>
      </p:pic>
      <p:sp>
        <p:nvSpPr>
          <p:cNvPr id="121" name="Google Shape;121;p20"/>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lt1"/>
                </a:solidFill>
                <a:latin typeface="Verdana"/>
                <a:ea typeface="Verdana"/>
                <a:cs typeface="Verdana"/>
                <a:sym typeface="Verdana"/>
              </a:rPr>
              <a:t>Axial Dependent Modular Electrode Mount (ADMEM)</a:t>
            </a:r>
            <a:endParaRPr sz="2500">
              <a:solidFill>
                <a:schemeClr val="lt1"/>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1"/>
          <p:cNvPicPr preferRelativeResize="0"/>
          <p:nvPr/>
        </p:nvPicPr>
        <p:blipFill rotWithShape="1">
          <a:blip r:embed="rId3">
            <a:alphaModFix/>
          </a:blip>
          <a:srcRect l="22251" t="17104" r="30152" b="10510"/>
          <a:stretch/>
        </p:blipFill>
        <p:spPr>
          <a:xfrm>
            <a:off x="5005875" y="1594800"/>
            <a:ext cx="3575925" cy="2749301"/>
          </a:xfrm>
          <a:prstGeom prst="rect">
            <a:avLst/>
          </a:prstGeom>
          <a:noFill/>
          <a:ln>
            <a:noFill/>
          </a:ln>
        </p:spPr>
      </p:pic>
      <p:sp>
        <p:nvSpPr>
          <p:cNvPr id="127" name="Google Shape;127;p21"/>
          <p:cNvSpPr/>
          <p:nvPr/>
        </p:nvSpPr>
        <p:spPr>
          <a:xfrm>
            <a:off x="0" y="0"/>
            <a:ext cx="9144000" cy="11895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1"/>
          <p:cNvSpPr txBox="1">
            <a:spLocks noGrp="1"/>
          </p:cNvSpPr>
          <p:nvPr>
            <p:ph type="title"/>
          </p:nvPr>
        </p:nvSpPr>
        <p:spPr>
          <a:xfrm>
            <a:off x="311700" y="308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lt1"/>
                </a:solidFill>
                <a:latin typeface="Verdana"/>
                <a:ea typeface="Verdana"/>
                <a:cs typeface="Verdana"/>
                <a:sym typeface="Verdana"/>
              </a:rPr>
              <a:t>NeuroRat ADMEM</a:t>
            </a:r>
            <a:endParaRPr sz="2600">
              <a:solidFill>
                <a:schemeClr val="lt1"/>
              </a:solidFill>
              <a:latin typeface="Verdana"/>
              <a:ea typeface="Verdana"/>
              <a:cs typeface="Verdana"/>
              <a:sym typeface="Verdana"/>
            </a:endParaRPr>
          </a:p>
        </p:txBody>
      </p:sp>
      <p:pic>
        <p:nvPicPr>
          <p:cNvPr id="129" name="Google Shape;129;p21"/>
          <p:cNvPicPr preferRelativeResize="0"/>
          <p:nvPr/>
        </p:nvPicPr>
        <p:blipFill rotWithShape="1">
          <a:blip r:embed="rId4">
            <a:alphaModFix/>
          </a:blip>
          <a:srcRect/>
          <a:stretch/>
        </p:blipFill>
        <p:spPr>
          <a:xfrm>
            <a:off x="696175" y="1956125"/>
            <a:ext cx="3269425" cy="2718950"/>
          </a:xfrm>
          <a:prstGeom prst="rect">
            <a:avLst/>
          </a:prstGeom>
          <a:noFill/>
          <a:ln>
            <a:noFill/>
          </a:ln>
        </p:spPr>
      </p:pic>
      <p:sp>
        <p:nvSpPr>
          <p:cNvPr id="130" name="Google Shape;130;p21"/>
          <p:cNvSpPr txBox="1">
            <a:spLocks noGrp="1"/>
          </p:cNvSpPr>
          <p:nvPr>
            <p:ph type="body" idx="1"/>
          </p:nvPr>
        </p:nvSpPr>
        <p:spPr>
          <a:xfrm>
            <a:off x="3904575" y="2134300"/>
            <a:ext cx="1663200" cy="38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Verdana"/>
                <a:ea typeface="Verdana"/>
                <a:cs typeface="Verdana"/>
                <a:sym typeface="Verdana"/>
              </a:rPr>
              <a:t>Head mount</a:t>
            </a:r>
            <a:endParaRPr sz="2400">
              <a:solidFill>
                <a:srgbClr val="38761D"/>
              </a:solidFill>
              <a:latin typeface="Verdana"/>
              <a:ea typeface="Verdana"/>
              <a:cs typeface="Verdana"/>
              <a:sym typeface="Verdana"/>
            </a:endParaRPr>
          </a:p>
          <a:p>
            <a:pPr marL="0" lvl="0" indent="0" algn="l" rtl="0">
              <a:spcBef>
                <a:spcPts val="1600"/>
              </a:spcBef>
              <a:spcAft>
                <a:spcPts val="0"/>
              </a:spcAft>
              <a:buNone/>
            </a:pPr>
            <a:endParaRPr>
              <a:solidFill>
                <a:srgbClr val="000000"/>
              </a:solidFill>
              <a:latin typeface="Verdana"/>
              <a:ea typeface="Verdana"/>
              <a:cs typeface="Verdana"/>
              <a:sym typeface="Verdana"/>
            </a:endParaRPr>
          </a:p>
          <a:p>
            <a:pPr marL="0" lvl="0" indent="0" algn="l" rtl="0">
              <a:spcBef>
                <a:spcPts val="1600"/>
              </a:spcBef>
              <a:spcAft>
                <a:spcPts val="1600"/>
              </a:spcAft>
              <a:buClr>
                <a:schemeClr val="dk1"/>
              </a:buClr>
              <a:buSzPts val="1100"/>
              <a:buFont typeface="Arial"/>
              <a:buNone/>
            </a:pPr>
            <a:endParaRPr>
              <a:solidFill>
                <a:srgbClr val="000000"/>
              </a:solidFill>
              <a:latin typeface="Verdana"/>
              <a:ea typeface="Verdana"/>
              <a:cs typeface="Verdana"/>
              <a:sym typeface="Verdana"/>
            </a:endParaRPr>
          </a:p>
        </p:txBody>
      </p:sp>
      <p:sp>
        <p:nvSpPr>
          <p:cNvPr id="131" name="Google Shape;131;p21"/>
          <p:cNvSpPr txBox="1">
            <a:spLocks noGrp="1"/>
          </p:cNvSpPr>
          <p:nvPr>
            <p:ph type="body" idx="1"/>
          </p:nvPr>
        </p:nvSpPr>
        <p:spPr>
          <a:xfrm>
            <a:off x="3904575" y="1594800"/>
            <a:ext cx="2316600" cy="489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latin typeface="Verdana"/>
                <a:ea typeface="Verdana"/>
                <a:cs typeface="Verdana"/>
                <a:sym typeface="Verdana"/>
              </a:rPr>
              <a:t>Electrode modules</a:t>
            </a:r>
            <a:endParaRPr>
              <a:solidFill>
                <a:srgbClr val="000000"/>
              </a:solidFill>
              <a:latin typeface="Verdana"/>
              <a:ea typeface="Verdana"/>
              <a:cs typeface="Verdana"/>
              <a:sym typeface="Verdana"/>
            </a:endParaRPr>
          </a:p>
        </p:txBody>
      </p:sp>
      <p:cxnSp>
        <p:nvCxnSpPr>
          <p:cNvPr id="132" name="Google Shape;132;p21"/>
          <p:cNvCxnSpPr>
            <a:stCxn id="131" idx="3"/>
          </p:cNvCxnSpPr>
          <p:nvPr/>
        </p:nvCxnSpPr>
        <p:spPr>
          <a:xfrm>
            <a:off x="6221175" y="1839600"/>
            <a:ext cx="1465800" cy="626700"/>
          </a:xfrm>
          <a:prstGeom prst="straightConnector1">
            <a:avLst/>
          </a:prstGeom>
          <a:noFill/>
          <a:ln w="28575" cap="flat" cmpd="sng">
            <a:solidFill>
              <a:srgbClr val="9FC5E8"/>
            </a:solidFill>
            <a:prstDash val="solid"/>
            <a:round/>
            <a:headEnd type="none" w="med" len="med"/>
            <a:tailEnd type="none" w="med" len="med"/>
          </a:ln>
          <a:effectLst>
            <a:outerShdw blurRad="57150" dist="9525" algn="bl" rotWithShape="0">
              <a:srgbClr val="000000"/>
            </a:outerShdw>
          </a:effectLst>
        </p:spPr>
      </p:cxnSp>
      <p:cxnSp>
        <p:nvCxnSpPr>
          <p:cNvPr id="133" name="Google Shape;133;p21"/>
          <p:cNvCxnSpPr>
            <a:endCxn id="130" idx="3"/>
          </p:cNvCxnSpPr>
          <p:nvPr/>
        </p:nvCxnSpPr>
        <p:spPr>
          <a:xfrm rot="10800000">
            <a:off x="5567775" y="2324650"/>
            <a:ext cx="1236300" cy="474000"/>
          </a:xfrm>
          <a:prstGeom prst="straightConnector1">
            <a:avLst/>
          </a:prstGeom>
          <a:noFill/>
          <a:ln w="38100" cap="flat" cmpd="sng">
            <a:solidFill>
              <a:srgbClr val="9FC5E8"/>
            </a:solidFill>
            <a:prstDash val="solid"/>
            <a:round/>
            <a:headEnd type="none" w="med" len="med"/>
            <a:tailEnd type="none" w="med" len="med"/>
          </a:ln>
          <a:effectLst>
            <a:outerShdw blurRad="128588" dist="28575" dir="21540000" algn="bl" rotWithShape="0">
              <a:srgbClr val="000000"/>
            </a:outerShdw>
          </a:effectLst>
        </p:spPr>
      </p:cxnSp>
      <p:cxnSp>
        <p:nvCxnSpPr>
          <p:cNvPr id="134" name="Google Shape;134;p21"/>
          <p:cNvCxnSpPr>
            <a:endCxn id="131" idx="3"/>
          </p:cNvCxnSpPr>
          <p:nvPr/>
        </p:nvCxnSpPr>
        <p:spPr>
          <a:xfrm rot="10800000">
            <a:off x="6221175" y="1839600"/>
            <a:ext cx="607200" cy="472800"/>
          </a:xfrm>
          <a:prstGeom prst="straightConnector1">
            <a:avLst/>
          </a:prstGeom>
          <a:noFill/>
          <a:ln w="28575" cap="flat" cmpd="sng">
            <a:solidFill>
              <a:srgbClr val="9FC5E8"/>
            </a:solidFill>
            <a:prstDash val="solid"/>
            <a:round/>
            <a:headEnd type="none" w="med" len="med"/>
            <a:tailEnd type="none" w="med" len="med"/>
          </a:ln>
          <a:effectLst>
            <a:outerShdw blurRad="100013" dist="9525" dir="1500000" algn="bl" rotWithShape="0">
              <a:srgbClr val="000000"/>
            </a:outerShdw>
          </a:effectLst>
        </p:spPr>
      </p:cxnSp>
      <p:cxnSp>
        <p:nvCxnSpPr>
          <p:cNvPr id="135" name="Google Shape;135;p21"/>
          <p:cNvCxnSpPr/>
          <p:nvPr/>
        </p:nvCxnSpPr>
        <p:spPr>
          <a:xfrm>
            <a:off x="2479575" y="2212250"/>
            <a:ext cx="9300" cy="2203200"/>
          </a:xfrm>
          <a:prstGeom prst="straightConnector1">
            <a:avLst/>
          </a:prstGeom>
          <a:noFill/>
          <a:ln w="9525" cap="flat" cmpd="sng">
            <a:solidFill>
              <a:srgbClr val="9FC5E8"/>
            </a:solidFill>
            <a:prstDash val="solid"/>
            <a:round/>
            <a:headEnd type="none" w="med" len="med"/>
            <a:tailEnd type="none" w="med" len="med"/>
          </a:ln>
          <a:effectLst>
            <a:outerShdw blurRad="28575" dist="9525" dir="1680000" algn="bl" rotWithShape="0">
              <a:srgbClr val="000000"/>
            </a:outerShdw>
          </a:effectLst>
        </p:spPr>
      </p:cxnSp>
      <p:cxnSp>
        <p:nvCxnSpPr>
          <p:cNvPr id="136" name="Google Shape;136;p21"/>
          <p:cNvCxnSpPr/>
          <p:nvPr/>
        </p:nvCxnSpPr>
        <p:spPr>
          <a:xfrm>
            <a:off x="1355000" y="2175375"/>
            <a:ext cx="36900" cy="2313900"/>
          </a:xfrm>
          <a:prstGeom prst="straightConnector1">
            <a:avLst/>
          </a:prstGeom>
          <a:noFill/>
          <a:ln w="9525" cap="flat" cmpd="sng">
            <a:solidFill>
              <a:srgbClr val="9FC5E8"/>
            </a:solidFill>
            <a:prstDash val="solid"/>
            <a:round/>
            <a:headEnd type="none" w="med" len="med"/>
            <a:tailEnd type="none" w="med" len="med"/>
          </a:ln>
          <a:effectLst>
            <a:outerShdw blurRad="28575" dist="19050" dir="5400000" algn="bl" rotWithShape="0">
              <a:srgbClr val="000000"/>
            </a:outerShdw>
          </a:effectLst>
        </p:spPr>
      </p:cxnSp>
      <p:pic>
        <p:nvPicPr>
          <p:cNvPr id="137" name="Google Shape;137;p21"/>
          <p:cNvPicPr preferRelativeResize="0"/>
          <p:nvPr/>
        </p:nvPicPr>
        <p:blipFill rotWithShape="1">
          <a:blip r:embed="rId5">
            <a:alphaModFix/>
          </a:blip>
          <a:srcRect l="16632" r="16625"/>
          <a:stretch/>
        </p:blipFill>
        <p:spPr>
          <a:xfrm>
            <a:off x="874550" y="2575323"/>
            <a:ext cx="2046299" cy="14724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par>
                                <p:cTn id="8" presetID="10" presetClass="entr" presetSubtype="0" fill="hold"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fade">
                                      <p:cBhvr>
                                        <p:cTn id="10" dur="1000"/>
                                        <p:tgtEl>
                                          <p:spTgt spid="130"/>
                                        </p:tgtEl>
                                      </p:cBhvr>
                                    </p:animEffect>
                                  </p:childTnLst>
                                </p:cTn>
                              </p:par>
                              <p:par>
                                <p:cTn id="11" presetID="10" presetClass="entr" presetSubtype="0" fill="hold" nodeType="with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1000"/>
                                        <p:tgtEl>
                                          <p:spTgt spid="134"/>
                                        </p:tgtEl>
                                      </p:cBhvr>
                                    </p:animEffect>
                                  </p:childTnLst>
                                </p:cTn>
                              </p:par>
                              <p:par>
                                <p:cTn id="14" presetID="10" presetClass="entr" presetSubtype="0" fill="hold" nodeType="withEffect">
                                  <p:stCondLst>
                                    <p:cond delay="0"/>
                                  </p:stCondLst>
                                  <p:childTnLst>
                                    <p:set>
                                      <p:cBhvr>
                                        <p:cTn id="15" dur="1" fill="hold">
                                          <p:stCondLst>
                                            <p:cond delay="0"/>
                                          </p:stCondLst>
                                        </p:cTn>
                                        <p:tgtEl>
                                          <p:spTgt spid="132"/>
                                        </p:tgtEl>
                                        <p:attrNameLst>
                                          <p:attrName>style.visibility</p:attrName>
                                        </p:attrNameLst>
                                      </p:cBhvr>
                                      <p:to>
                                        <p:strVal val="visible"/>
                                      </p:to>
                                    </p:set>
                                    <p:animEffect transition="in" filter="fade">
                                      <p:cBhvr>
                                        <p:cTn id="16" dur="1000"/>
                                        <p:tgtEl>
                                          <p:spTgt spid="132"/>
                                        </p:tgtEl>
                                      </p:cBhvr>
                                    </p:animEffect>
                                  </p:childTnLst>
                                </p:cTn>
                              </p:par>
                              <p:par>
                                <p:cTn id="17" presetID="10" presetClass="entr" presetSubtype="0"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fade">
                                      <p:cBhvr>
                                        <p:cTn id="19" dur="1000"/>
                                        <p:tgtEl>
                                          <p:spTgt spid="1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5"/>
                                        </p:tgtEl>
                                        <p:attrNameLst>
                                          <p:attrName>style.visibility</p:attrName>
                                        </p:attrNameLst>
                                      </p:cBhvr>
                                      <p:to>
                                        <p:strVal val="visible"/>
                                      </p:to>
                                    </p:set>
                                    <p:animEffect transition="in" filter="fade">
                                      <p:cBhvr>
                                        <p:cTn id="24" dur="1500"/>
                                        <p:tgtEl>
                                          <p:spTgt spid="135"/>
                                        </p:tgtEl>
                                      </p:cBhvr>
                                    </p:animEffect>
                                  </p:childTnLst>
                                </p:cTn>
                              </p:par>
                              <p:par>
                                <p:cTn id="25" presetID="10" presetClass="entr" presetSubtype="0" fill="hold" nodeType="with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fade">
                                      <p:cBhvr>
                                        <p:cTn id="27" dur="1500"/>
                                        <p:tgtEl>
                                          <p:spTgt spid="136"/>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fade">
                                      <p:cBhvr>
                                        <p:cTn id="31" dur="200"/>
                                        <p:tgtEl>
                                          <p:spTgt spid="137"/>
                                        </p:tgtEl>
                                      </p:cBhvr>
                                    </p:animEffect>
                                  </p:childTnLst>
                                </p:cTn>
                              </p:par>
                            </p:childTnLst>
                          </p:cTn>
                        </p:par>
                        <p:par>
                          <p:cTn id="32" fill="hold">
                            <p:stCondLst>
                              <p:cond delay="1700"/>
                            </p:stCondLst>
                            <p:childTnLst>
                              <p:par>
                                <p:cTn id="33" presetID="10" presetClass="exit" presetSubtype="0" fill="hold" nodeType="afterEffect">
                                  <p:stCondLst>
                                    <p:cond delay="0"/>
                                  </p:stCondLst>
                                  <p:childTnLst>
                                    <p:animEffect transition="out" filter="fade">
                                      <p:cBhvr>
                                        <p:cTn id="34" dur="1000"/>
                                        <p:tgtEl>
                                          <p:spTgt spid="135"/>
                                        </p:tgtEl>
                                      </p:cBhvr>
                                    </p:animEffect>
                                    <p:set>
                                      <p:cBhvr>
                                        <p:cTn id="35" dur="1" fill="hold">
                                          <p:stCondLst>
                                            <p:cond delay="1000"/>
                                          </p:stCondLst>
                                        </p:cTn>
                                        <p:tgtEl>
                                          <p:spTgt spid="13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136"/>
                                        </p:tgtEl>
                                      </p:cBhvr>
                                    </p:animEffect>
                                    <p:set>
                                      <p:cBhvr>
                                        <p:cTn id="38" dur="1" fill="hold">
                                          <p:stCondLst>
                                            <p:cond delay="1000"/>
                                          </p:stCondLst>
                                        </p:cTn>
                                        <p:tgtEl>
                                          <p:spTgt spid="1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3469</Words>
  <Application>Microsoft Macintosh PowerPoint</Application>
  <PresentationFormat>On-screen Show (16:9)</PresentationFormat>
  <Paragraphs>350</Paragraphs>
  <Slides>47</Slides>
  <Notes>47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Verdana</vt:lpstr>
      <vt:lpstr>Simple Light</vt:lpstr>
      <vt:lpstr>NeuroRat: Non-invasive and Wireless Electroencephalogram for Juvenile Sprague Dawley Rats  </vt:lpstr>
      <vt:lpstr>Traumatic Brain Injury (TBI)</vt:lpstr>
      <vt:lpstr>Using Rats as Models</vt:lpstr>
      <vt:lpstr>Electroencephalogram (EEG)</vt:lpstr>
      <vt:lpstr>Current Rat EEG Devices</vt:lpstr>
      <vt:lpstr>NeuroRat Device Overview</vt:lpstr>
      <vt:lpstr>Modular Electrode Mount</vt:lpstr>
      <vt:lpstr>Axial Dependent Modular Electrode Mount (ADMEM)</vt:lpstr>
      <vt:lpstr>NeuroRat ADMEM</vt:lpstr>
      <vt:lpstr>NeuroRat ADMEM</vt:lpstr>
      <vt:lpstr>NeuroRat ADMEM</vt:lpstr>
      <vt:lpstr>NeuroRat ADMEM  </vt:lpstr>
      <vt:lpstr>NeuroRat ADMEM </vt:lpstr>
      <vt:lpstr>NeuroRat Circuit Design</vt:lpstr>
      <vt:lpstr>NeuroRat Circuit Design</vt:lpstr>
      <vt:lpstr>NeuroRat Circuit Design</vt:lpstr>
      <vt:lpstr>NeuroRat Circuit Design</vt:lpstr>
      <vt:lpstr>NeuroRat Circuit Design</vt:lpstr>
      <vt:lpstr>NeuroRat Circuit Design</vt:lpstr>
      <vt:lpstr>NeuroRat GUI and Signal Processing</vt:lpstr>
      <vt:lpstr>Simple and User Friendly GUI</vt:lpstr>
      <vt:lpstr>Results: ADMEM</vt:lpstr>
      <vt:lpstr>Results: ADMEM</vt:lpstr>
      <vt:lpstr>Results: ADMEM</vt:lpstr>
      <vt:lpstr>Results: ADMEM</vt:lpstr>
      <vt:lpstr>Results: Circuitry</vt:lpstr>
      <vt:lpstr>NeuroRat</vt:lpstr>
      <vt:lpstr>Future Directions</vt:lpstr>
      <vt:lpstr>Acknowledgements</vt:lpstr>
      <vt:lpstr>Thank you!</vt:lpstr>
      <vt:lpstr>Fluid Percussion Injury (FPI)</vt:lpstr>
      <vt:lpstr>3D Printing</vt:lpstr>
      <vt:lpstr>Thermoplastic Polyurethane</vt:lpstr>
      <vt:lpstr>PowerPoint Presentation</vt:lpstr>
      <vt:lpstr>Adaptable for Other Areas of Research</vt:lpstr>
      <vt:lpstr>Electrode Testing</vt:lpstr>
      <vt:lpstr>Novel Object Recognition (NOR) Test</vt:lpstr>
      <vt:lpstr>GUI- Experimental Data</vt:lpstr>
      <vt:lpstr>Rat EEG and Human EEG Are Very Similar</vt:lpstr>
      <vt:lpstr>Rat Backpack</vt:lpstr>
      <vt:lpstr>ADS1299 Analog Front End for Data Acquisition </vt:lpstr>
      <vt:lpstr>ATSAM3X8E Microprocessor to Run ADS1299 </vt:lpstr>
      <vt:lpstr>Wireless Data Transfer Through Bluetooth </vt:lpstr>
      <vt:lpstr>Circuit Design</vt:lpstr>
      <vt:lpstr>Results: GUI</vt:lpstr>
      <vt:lpstr>NeuroRat ADMEM  </vt:lpstr>
      <vt:lpstr>Aiding Pediatric TBI Research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NeuroRat: Non-invasive and Wireless Electroencephalogram for Juvenile Sprague Dawley Rats  </dc:title>
  <cp:lastModifiedBy>Catherine Paulson</cp:lastModifiedBy>
  <cp:revision>2</cp:revision>
  <dcterms:modified xsi:type="dcterms:W3CDTF">2019-07-30T05:38:28Z</dcterms:modified>
</cp:coreProperties>
</file>